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0" r:id="rId1"/>
  </p:sldMasterIdLst>
  <p:notesMasterIdLst>
    <p:notesMasterId r:id="rId33"/>
  </p:notesMasterIdLst>
  <p:sldIdLst>
    <p:sldId id="2203" r:id="rId2"/>
    <p:sldId id="2257" r:id="rId3"/>
    <p:sldId id="2208" r:id="rId4"/>
    <p:sldId id="2209" r:id="rId5"/>
    <p:sldId id="2282" r:id="rId6"/>
    <p:sldId id="2297" r:id="rId7"/>
    <p:sldId id="2299" r:id="rId8"/>
    <p:sldId id="2300" r:id="rId9"/>
    <p:sldId id="2301" r:id="rId10"/>
    <p:sldId id="2302" r:id="rId11"/>
    <p:sldId id="2303" r:id="rId12"/>
    <p:sldId id="2277" r:id="rId13"/>
    <p:sldId id="2295" r:id="rId14"/>
    <p:sldId id="2294" r:id="rId15"/>
    <p:sldId id="2293" r:id="rId16"/>
    <p:sldId id="2307" r:id="rId17"/>
    <p:sldId id="2308" r:id="rId18"/>
    <p:sldId id="2304" r:id="rId19"/>
    <p:sldId id="2296" r:id="rId20"/>
    <p:sldId id="2305" r:id="rId21"/>
    <p:sldId id="2306" r:id="rId22"/>
    <p:sldId id="2309" r:id="rId23"/>
    <p:sldId id="2063" r:id="rId24"/>
    <p:sldId id="2104" r:id="rId25"/>
    <p:sldId id="2310" r:id="rId26"/>
    <p:sldId id="2311" r:id="rId27"/>
    <p:sldId id="2312" r:id="rId28"/>
    <p:sldId id="2313" r:id="rId29"/>
    <p:sldId id="2314" r:id="rId30"/>
    <p:sldId id="2315" r:id="rId31"/>
    <p:sldId id="2290" r:id="rId32"/>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204"/>
    <a:srgbClr val="9C866E"/>
    <a:srgbClr val="6E5B4C"/>
    <a:srgbClr val="820000"/>
    <a:srgbClr val="0A0A0A"/>
    <a:srgbClr val="101010"/>
    <a:srgbClr val="0D0D0D"/>
    <a:srgbClr val="000403"/>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7" autoAdjust="0"/>
    <p:restoredTop sz="86371" autoAdjust="0"/>
  </p:normalViewPr>
  <p:slideViewPr>
    <p:cSldViewPr>
      <p:cViewPr varScale="1">
        <p:scale>
          <a:sx n="153" d="100"/>
          <a:sy n="153" d="100"/>
        </p:scale>
        <p:origin x="168" y="504"/>
      </p:cViewPr>
      <p:guideLst>
        <p:guide orient="horz" pos="1620"/>
        <p:guide pos="2880"/>
      </p:guideLst>
    </p:cSldViewPr>
  </p:slideViewPr>
  <p:outlineViewPr>
    <p:cViewPr varScale="1">
      <p:scale>
        <a:sx n="33" d="100"/>
        <a:sy n="33" d="100"/>
      </p:scale>
      <p:origin x="0" y="-8100"/>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1536145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rgbClr val="000000"/>
                </a:solidFill>
                <a:effectLst/>
                <a:latin typeface="Times New Roman" pitchFamily="16" charset="0"/>
                <a:ea typeface="+mn-ea"/>
                <a:cs typeface="+mn-cs"/>
              </a:rPr>
              <a:t>Eph</a:t>
            </a:r>
            <a:r>
              <a:rPr lang="en-US" sz="1200" kern="1200" dirty="0" smtClean="0">
                <a:solidFill>
                  <a:srgbClr val="000000"/>
                </a:solidFill>
                <a:effectLst/>
                <a:latin typeface="Times New Roman" pitchFamily="16" charset="0"/>
                <a:ea typeface="+mn-ea"/>
                <a:cs typeface="+mn-cs"/>
              </a:rPr>
              <a:t> 1:10 that in the dispensation of the fullness of the times He might gather together in one all things in Christ, both which are in heaven and which are on earth--in Him.</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1968831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rgbClr val="000000"/>
                </a:solidFill>
                <a:effectLst/>
                <a:latin typeface="Times New Roman" pitchFamily="16" charset="0"/>
                <a:ea typeface="+mn-ea"/>
                <a:cs typeface="+mn-cs"/>
              </a:rPr>
              <a:t>Eph</a:t>
            </a:r>
            <a:r>
              <a:rPr lang="en-US" sz="1200" kern="1200" dirty="0" smtClean="0">
                <a:solidFill>
                  <a:srgbClr val="000000"/>
                </a:solidFill>
                <a:effectLst/>
                <a:latin typeface="Times New Roman" pitchFamily="16" charset="0"/>
                <a:ea typeface="+mn-ea"/>
                <a:cs typeface="+mn-cs"/>
              </a:rPr>
              <a:t> 1:10 that in the dispensation of the fullness of the times He might gather together in one all things in Christ, both which are in heaven and which are on earth--in Him.</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3960540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3404133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val="998247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14</a:t>
            </a:fld>
            <a:endParaRPr lang="en-US"/>
          </a:p>
        </p:txBody>
      </p:sp>
    </p:spTree>
    <p:extLst>
      <p:ext uri="{BB962C8B-B14F-4D97-AF65-F5344CB8AC3E}">
        <p14:creationId xmlns:p14="http://schemas.microsoft.com/office/powerpoint/2010/main" val="26124859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1Co 3:21 ¶ So then let no one boast in men. For all things belong to you, 22 whether Paul or Apollos or Cephas or the world or life or death or things present or things to come; all things belong to you, 23 and you belong to Christ; and Christ belongs to God.</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val="4279257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1Co 3:21 ¶ So then let no one boast in men. For all things belong to you, 22 whether Paul or Apollos or Cephas or the world or life or death or things present or things to come; all things belong to you, 23 and you belong to Christ; and Christ belongs to God.</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16</a:t>
            </a:fld>
            <a:endParaRPr lang="en-US"/>
          </a:p>
        </p:txBody>
      </p:sp>
    </p:spTree>
    <p:extLst>
      <p:ext uri="{BB962C8B-B14F-4D97-AF65-F5344CB8AC3E}">
        <p14:creationId xmlns:p14="http://schemas.microsoft.com/office/powerpoint/2010/main" val="3814394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1Co 3:21 ¶ So then let no one boast in men. For all things belong to you, 22 whether Paul or Apollos or Cephas or the world or life or death or things present or things to come; all things belong to you, 23 and you belong to Christ; and Christ belongs to God.</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17</a:t>
            </a:fld>
            <a:endParaRPr lang="en-US"/>
          </a:p>
        </p:txBody>
      </p:sp>
    </p:spTree>
    <p:extLst>
      <p:ext uri="{BB962C8B-B14F-4D97-AF65-F5344CB8AC3E}">
        <p14:creationId xmlns:p14="http://schemas.microsoft.com/office/powerpoint/2010/main" val="59393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rgbClr val="000000"/>
                </a:solidFill>
                <a:effectLst/>
                <a:latin typeface="Times New Roman" pitchFamily="16" charset="0"/>
                <a:ea typeface="+mn-ea"/>
                <a:cs typeface="+mn-cs"/>
              </a:rPr>
              <a:t>1Co 12:27 ¶ Now you are the body of Christ, and members individually.</a:t>
            </a:r>
          </a:p>
          <a:p>
            <a:r>
              <a:rPr lang="en-US" sz="1200" kern="1200" dirty="0" smtClean="0">
                <a:solidFill>
                  <a:srgbClr val="000000"/>
                </a:solidFill>
                <a:effectLst/>
                <a:latin typeface="Times New Roman" pitchFamily="16" charset="0"/>
                <a:ea typeface="+mn-ea"/>
                <a:cs typeface="+mn-cs"/>
              </a:rPr>
              <a:t>1Co 12:12 ¶ For as the body is one and has many members, but all the members of that one body, being many, are one body, so also is Christ.</a:t>
            </a:r>
          </a:p>
          <a:p>
            <a:r>
              <a:rPr lang="en-US" sz="1200" kern="1200" dirty="0" err="1" smtClean="0">
                <a:solidFill>
                  <a:srgbClr val="000000"/>
                </a:solidFill>
                <a:effectLst/>
                <a:latin typeface="Times New Roman" pitchFamily="16" charset="0"/>
                <a:ea typeface="+mn-ea"/>
                <a:cs typeface="+mn-cs"/>
              </a:rPr>
              <a:t>Eph</a:t>
            </a:r>
            <a:r>
              <a:rPr lang="en-US" sz="1200" kern="1200" dirty="0" smtClean="0">
                <a:solidFill>
                  <a:srgbClr val="000000"/>
                </a:solidFill>
                <a:effectLst/>
                <a:latin typeface="Times New Roman" pitchFamily="16" charset="0"/>
                <a:ea typeface="+mn-ea"/>
                <a:cs typeface="+mn-cs"/>
              </a:rPr>
              <a:t> 1:22 And He put all things in subjection under His feet, and gave Him as head over all things to the church, 23 which is His body, the </a:t>
            </a:r>
            <a:r>
              <a:rPr lang="en-US" sz="1200" kern="1200" dirty="0" err="1" smtClean="0">
                <a:solidFill>
                  <a:srgbClr val="000000"/>
                </a:solidFill>
                <a:effectLst/>
                <a:latin typeface="Times New Roman" pitchFamily="16" charset="0"/>
                <a:ea typeface="+mn-ea"/>
                <a:cs typeface="+mn-cs"/>
              </a:rPr>
              <a:t>fulness</a:t>
            </a:r>
            <a:r>
              <a:rPr lang="en-US" sz="1200" kern="1200" dirty="0" smtClean="0">
                <a:solidFill>
                  <a:srgbClr val="000000"/>
                </a:solidFill>
                <a:effectLst/>
                <a:latin typeface="Times New Roman" pitchFamily="16" charset="0"/>
                <a:ea typeface="+mn-ea"/>
                <a:cs typeface="+mn-cs"/>
              </a:rPr>
              <a:t> of Him who fills all in all</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18</a:t>
            </a:fld>
            <a:endParaRPr lang="en-US"/>
          </a:p>
        </p:txBody>
      </p:sp>
    </p:spTree>
    <p:extLst>
      <p:ext uri="{BB962C8B-B14F-4D97-AF65-F5344CB8AC3E}">
        <p14:creationId xmlns:p14="http://schemas.microsoft.com/office/powerpoint/2010/main" val="22440603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2Th 2:4 who opposes and exalts himself above all that is called God or that is worshiped, so that he sits as God in the temple of God, showing himself that he is God.</a:t>
            </a:r>
          </a:p>
          <a:p>
            <a:r>
              <a:rPr lang="en-US" sz="1200" kern="1200" dirty="0" smtClean="0">
                <a:solidFill>
                  <a:srgbClr val="000000"/>
                </a:solidFill>
                <a:effectLst/>
                <a:latin typeface="Times New Roman" pitchFamily="16" charset="0"/>
                <a:ea typeface="+mn-ea"/>
                <a:cs typeface="+mn-cs"/>
              </a:rPr>
              <a:t>1Co 4:6 Now these things, brethren, I have figuratively transferred to myself and Apollos for your sakes, that you may learn in us not to think beyond what is written, that none of you may be puffed up on behalf of one against the other.</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19</a:t>
            </a:fld>
            <a:endParaRPr lang="en-US"/>
          </a:p>
        </p:txBody>
      </p:sp>
    </p:spTree>
    <p:extLst>
      <p:ext uri="{BB962C8B-B14F-4D97-AF65-F5344CB8AC3E}">
        <p14:creationId xmlns:p14="http://schemas.microsoft.com/office/powerpoint/2010/main" val="2597725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40820501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2Th 2:4 who opposes and exalts himself above all that is called God or that is worshiped, so that he sits as God in the temple of God, showing himself that he is God.</a:t>
            </a:r>
          </a:p>
          <a:p>
            <a:r>
              <a:rPr lang="en-US" sz="1200" kern="1200" dirty="0" smtClean="0">
                <a:solidFill>
                  <a:srgbClr val="000000"/>
                </a:solidFill>
                <a:effectLst/>
                <a:latin typeface="Times New Roman" pitchFamily="16" charset="0"/>
                <a:ea typeface="+mn-ea"/>
                <a:cs typeface="+mn-cs"/>
              </a:rPr>
              <a:t>1Co 4:6 Now these things, brethren, I have figuratively transferred to myself and Apollos for your sakes, that you may learn in us not to think beyond what is written, that none of you may be puffed up on behalf of one against the other.</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20</a:t>
            </a:fld>
            <a:endParaRPr lang="en-US"/>
          </a:p>
        </p:txBody>
      </p:sp>
    </p:spTree>
    <p:extLst>
      <p:ext uri="{BB962C8B-B14F-4D97-AF65-F5344CB8AC3E}">
        <p14:creationId xmlns:p14="http://schemas.microsoft.com/office/powerpoint/2010/main" val="938363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2Th 2:4 who opposes and exalts himself above all that is called God or that is worshiped, so that he sits as God in the temple of God, showing himself that he is God.</a:t>
            </a:r>
          </a:p>
          <a:p>
            <a:r>
              <a:rPr lang="en-US" sz="1200" kern="1200" dirty="0" smtClean="0">
                <a:solidFill>
                  <a:srgbClr val="000000"/>
                </a:solidFill>
                <a:effectLst/>
                <a:latin typeface="Times New Roman" pitchFamily="16" charset="0"/>
                <a:ea typeface="+mn-ea"/>
                <a:cs typeface="+mn-cs"/>
              </a:rPr>
              <a:t>1Co 4:6 Now these things, brethren, I have figuratively transferred to myself and Apollos for your sakes, that you may learn in us not to think beyond what is written, that none of you may be puffed up on behalf of one against the other.</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21</a:t>
            </a:fld>
            <a:endParaRPr lang="en-US"/>
          </a:p>
        </p:txBody>
      </p:sp>
    </p:spTree>
    <p:extLst>
      <p:ext uri="{BB962C8B-B14F-4D97-AF65-F5344CB8AC3E}">
        <p14:creationId xmlns:p14="http://schemas.microsoft.com/office/powerpoint/2010/main" val="7470777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2Th 2:4 who opposes and exalts himself above all that is called God or that is worshiped, so that he sits as God in the temple of God, showing himself that he is God.</a:t>
            </a:r>
          </a:p>
          <a:p>
            <a:r>
              <a:rPr lang="en-US" sz="1200" kern="1200" dirty="0" smtClean="0">
                <a:solidFill>
                  <a:srgbClr val="000000"/>
                </a:solidFill>
                <a:effectLst/>
                <a:latin typeface="Times New Roman" pitchFamily="16" charset="0"/>
                <a:ea typeface="+mn-ea"/>
                <a:cs typeface="+mn-cs"/>
              </a:rPr>
              <a:t>1Co 4:6 Now these things, brethren, I have figuratively transferred to myself and Apollos for your sakes, that you may learn in us not to think beyond what is written, that none of you may be puffed up on behalf of one against the other.</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22</a:t>
            </a:fld>
            <a:endParaRPr lang="en-US"/>
          </a:p>
        </p:txBody>
      </p:sp>
    </p:spTree>
    <p:extLst>
      <p:ext uri="{BB962C8B-B14F-4D97-AF65-F5344CB8AC3E}">
        <p14:creationId xmlns:p14="http://schemas.microsoft.com/office/powerpoint/2010/main" val="6003596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24</a:t>
            </a:fld>
            <a:endParaRPr lang="en-US"/>
          </a:p>
        </p:txBody>
      </p:sp>
    </p:spTree>
    <p:extLst>
      <p:ext uri="{BB962C8B-B14F-4D97-AF65-F5344CB8AC3E}">
        <p14:creationId xmlns:p14="http://schemas.microsoft.com/office/powerpoint/2010/main" val="40082477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25</a:t>
            </a:fld>
            <a:endParaRPr lang="en-US"/>
          </a:p>
        </p:txBody>
      </p:sp>
    </p:spTree>
    <p:extLst>
      <p:ext uri="{BB962C8B-B14F-4D97-AF65-F5344CB8AC3E}">
        <p14:creationId xmlns:p14="http://schemas.microsoft.com/office/powerpoint/2010/main" val="21133389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26</a:t>
            </a:fld>
            <a:endParaRPr lang="en-US"/>
          </a:p>
        </p:txBody>
      </p:sp>
    </p:spTree>
    <p:extLst>
      <p:ext uri="{BB962C8B-B14F-4D97-AF65-F5344CB8AC3E}">
        <p14:creationId xmlns:p14="http://schemas.microsoft.com/office/powerpoint/2010/main" val="9876894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27</a:t>
            </a:fld>
            <a:endParaRPr lang="en-US"/>
          </a:p>
        </p:txBody>
      </p:sp>
    </p:spTree>
    <p:extLst>
      <p:ext uri="{BB962C8B-B14F-4D97-AF65-F5344CB8AC3E}">
        <p14:creationId xmlns:p14="http://schemas.microsoft.com/office/powerpoint/2010/main" val="30413977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28</a:t>
            </a:fld>
            <a:endParaRPr lang="en-US"/>
          </a:p>
        </p:txBody>
      </p:sp>
    </p:spTree>
    <p:extLst>
      <p:ext uri="{BB962C8B-B14F-4D97-AF65-F5344CB8AC3E}">
        <p14:creationId xmlns:p14="http://schemas.microsoft.com/office/powerpoint/2010/main" val="37986676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29</a:t>
            </a:fld>
            <a:endParaRPr lang="en-US"/>
          </a:p>
        </p:txBody>
      </p:sp>
    </p:spTree>
    <p:extLst>
      <p:ext uri="{BB962C8B-B14F-4D97-AF65-F5344CB8AC3E}">
        <p14:creationId xmlns:p14="http://schemas.microsoft.com/office/powerpoint/2010/main" val="32632411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30</a:t>
            </a:fld>
            <a:endParaRPr lang="en-US"/>
          </a:p>
        </p:txBody>
      </p:sp>
    </p:spTree>
    <p:extLst>
      <p:ext uri="{BB962C8B-B14F-4D97-AF65-F5344CB8AC3E}">
        <p14:creationId xmlns:p14="http://schemas.microsoft.com/office/powerpoint/2010/main" val="4090143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3</a:t>
            </a:fld>
            <a:endParaRPr lang="en-US" dirty="0"/>
          </a:p>
        </p:txBody>
      </p:sp>
    </p:spTree>
    <p:extLst>
      <p:ext uri="{BB962C8B-B14F-4D97-AF65-F5344CB8AC3E}">
        <p14:creationId xmlns:p14="http://schemas.microsoft.com/office/powerpoint/2010/main" val="3548395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910386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5</a:t>
            </a:fld>
            <a:endParaRPr lang="en-US"/>
          </a:p>
        </p:txBody>
      </p:sp>
    </p:spTree>
    <p:extLst>
      <p:ext uri="{BB962C8B-B14F-4D97-AF65-F5344CB8AC3E}">
        <p14:creationId xmlns:p14="http://schemas.microsoft.com/office/powerpoint/2010/main" val="1498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6</a:t>
            </a:fld>
            <a:endParaRPr lang="en-US"/>
          </a:p>
        </p:txBody>
      </p:sp>
    </p:spTree>
    <p:extLst>
      <p:ext uri="{BB962C8B-B14F-4D97-AF65-F5344CB8AC3E}">
        <p14:creationId xmlns:p14="http://schemas.microsoft.com/office/powerpoint/2010/main" val="3203040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7</a:t>
            </a:fld>
            <a:endParaRPr lang="en-US"/>
          </a:p>
        </p:txBody>
      </p:sp>
    </p:spTree>
    <p:extLst>
      <p:ext uri="{BB962C8B-B14F-4D97-AF65-F5344CB8AC3E}">
        <p14:creationId xmlns:p14="http://schemas.microsoft.com/office/powerpoint/2010/main" val="44536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val="38804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775562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227090460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99816149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155476364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150487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3900" dirty="0" smtClean="0">
                <a:effectLst>
                  <a:glow rad="228600">
                    <a:srgbClr val="000000"/>
                  </a:glow>
                </a:effectLst>
              </a:rPr>
              <a:t>Jesus built a kingdom and is King</a:t>
            </a:r>
          </a:p>
          <a:p>
            <a:pPr marL="0" indent="0" algn="just">
              <a:buNone/>
            </a:pPr>
            <a:r>
              <a:rPr lang="en-US" sz="3900" dirty="0" smtClean="0">
                <a:effectLst>
                  <a:glow rad="228600">
                    <a:srgbClr val="000000"/>
                  </a:glow>
                </a:effectLst>
              </a:rPr>
              <a:t>	All authority given to Him – Mt 28:18</a:t>
            </a:r>
            <a:endParaRPr lang="en-US" sz="3900" dirty="0">
              <a:effectLst>
                <a:glow rad="228600">
                  <a:srgbClr val="000000"/>
                </a:glow>
              </a:effectLst>
            </a:endParaRPr>
          </a:p>
          <a:p>
            <a:pPr marL="0" indent="0" algn="just">
              <a:buNone/>
            </a:pPr>
            <a:r>
              <a:rPr lang="en-US" sz="3900" dirty="0" smtClean="0">
                <a:effectLst>
                  <a:glow rad="228600">
                    <a:srgbClr val="000000"/>
                  </a:glow>
                </a:effectLst>
              </a:rPr>
              <a:t>Jesus built a church and is Head  </a:t>
            </a:r>
          </a:p>
          <a:p>
            <a:pPr marL="0" indent="0" algn="just">
              <a:buNone/>
            </a:pPr>
            <a:r>
              <a:rPr lang="en-US" sz="3900" dirty="0" smtClean="0">
                <a:effectLst>
                  <a:glow rad="228600">
                    <a:srgbClr val="000000"/>
                  </a:glow>
                </a:effectLst>
              </a:rPr>
              <a:t>	All authority given to Him – Eph. 1:10</a:t>
            </a:r>
          </a:p>
          <a:p>
            <a:pPr marL="0" indent="0" algn="just">
              <a:buNone/>
            </a:pPr>
            <a:endParaRPr lang="en-US" sz="3900" dirty="0">
              <a:effectLst>
                <a:glow rad="228600">
                  <a:srgbClr val="000000"/>
                </a:glow>
              </a:effectLst>
            </a:endParaRPr>
          </a:p>
          <a:p>
            <a:pPr marL="0" indent="0" algn="just">
              <a:buNone/>
            </a:pPr>
            <a:r>
              <a:rPr lang="en-US" sz="4800" dirty="0" smtClean="0">
                <a:effectLst>
                  <a:glow rad="228600">
                    <a:srgbClr val="000000"/>
                  </a:glow>
                </a:effectLst>
              </a:rPr>
              <a:t>The church IS the kingdom</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Kingdom of God</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2733410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3900" dirty="0" smtClean="0">
                <a:effectLst>
                  <a:glow rad="228600">
                    <a:srgbClr val="000000"/>
                  </a:glow>
                </a:effectLst>
              </a:rPr>
              <a:t>Jesus built a kingdom and is King</a:t>
            </a:r>
          </a:p>
          <a:p>
            <a:pPr marL="0" indent="0" algn="just">
              <a:buNone/>
            </a:pPr>
            <a:r>
              <a:rPr lang="en-US" sz="3900" dirty="0" smtClean="0">
                <a:effectLst>
                  <a:glow rad="228600">
                    <a:srgbClr val="000000"/>
                  </a:glow>
                </a:effectLst>
              </a:rPr>
              <a:t>	All authority given to Him – Mt 28:18</a:t>
            </a:r>
            <a:endParaRPr lang="en-US" sz="3900" dirty="0">
              <a:effectLst>
                <a:glow rad="228600">
                  <a:srgbClr val="000000"/>
                </a:glow>
              </a:effectLst>
            </a:endParaRPr>
          </a:p>
          <a:p>
            <a:pPr marL="0" indent="0" algn="just">
              <a:buNone/>
            </a:pPr>
            <a:r>
              <a:rPr lang="en-US" sz="3900" dirty="0" smtClean="0">
                <a:effectLst>
                  <a:glow rad="228600">
                    <a:srgbClr val="000000"/>
                  </a:glow>
                </a:effectLst>
              </a:rPr>
              <a:t>Jesus built a church and is Head  </a:t>
            </a:r>
          </a:p>
          <a:p>
            <a:pPr marL="0" indent="0" algn="just">
              <a:buNone/>
            </a:pPr>
            <a:r>
              <a:rPr lang="en-US" sz="3900" dirty="0" smtClean="0">
                <a:effectLst>
                  <a:glow rad="228600">
                    <a:srgbClr val="000000"/>
                  </a:glow>
                </a:effectLst>
              </a:rPr>
              <a:t>	All authority given to Him – Eph. 1:10</a:t>
            </a:r>
          </a:p>
          <a:p>
            <a:pPr marL="0" indent="0" algn="just">
              <a:buNone/>
            </a:pPr>
            <a:endParaRPr lang="en-US" sz="3900" dirty="0">
              <a:effectLst>
                <a:glow rad="228600">
                  <a:srgbClr val="000000"/>
                </a:glow>
              </a:effectLst>
            </a:endParaRPr>
          </a:p>
          <a:p>
            <a:pPr marL="0" indent="0" algn="just">
              <a:buNone/>
            </a:pPr>
            <a:r>
              <a:rPr lang="en-US" sz="4800" dirty="0" smtClean="0">
                <a:effectLst>
                  <a:glow rad="228600">
                    <a:srgbClr val="000000"/>
                  </a:glow>
                </a:effectLst>
              </a:rPr>
              <a:t>The church IS the kingdom</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Kingdom of God</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20068366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smtClean="0">
                <a:effectLst>
                  <a:glow rad="228600">
                    <a:srgbClr val="000000"/>
                  </a:glow>
                </a:effectLst>
              </a:rPr>
              <a:t>"</a:t>
            </a:r>
            <a:r>
              <a:rPr lang="en-US" sz="4000" i="1">
                <a:effectLst>
                  <a:glow rad="228600">
                    <a:srgbClr val="000000"/>
                  </a:glow>
                </a:effectLst>
              </a:rPr>
              <a:t>And I also say to you that you are Peter, and on this rock I will build My church, and the gates of Hades shall not prevail against </a:t>
            </a:r>
            <a:r>
              <a:rPr lang="en-US" sz="4000" i="1" smtClean="0">
                <a:effectLst>
                  <a:glow rad="228600">
                    <a:srgbClr val="000000"/>
                  </a:glow>
                </a:effectLst>
              </a:rPr>
              <a:t>it</a:t>
            </a:r>
            <a:r>
              <a:rPr lang="en-US" sz="4000" smtClean="0">
                <a:effectLst>
                  <a:glow rad="228600">
                    <a:srgbClr val="000000"/>
                  </a:glow>
                </a:effectLst>
              </a:rPr>
              <a:t>” 															Matthew </a:t>
            </a:r>
            <a:r>
              <a:rPr lang="en-US" sz="4000">
                <a:effectLst>
                  <a:glow rad="228600">
                    <a:srgbClr val="000000"/>
                  </a:glow>
                </a:effectLst>
              </a:rPr>
              <a:t>16:18 </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smtClean="0">
                <a:effectLst>
                  <a:glow rad="228600">
                    <a:srgbClr val="030400"/>
                  </a:glow>
                  <a:outerShdw blurRad="50800" dist="63500" dir="2700000" algn="tl" rotWithShape="0">
                    <a:srgbClr val="000000">
                      <a:alpha val="48000"/>
                    </a:srgbClr>
                  </a:outerShdw>
                </a:effectLst>
                <a:latin typeface="+mn-lt"/>
              </a:rPr>
              <a:t>Jesus Built A Church</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25032799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943350"/>
          </a:xfrm>
        </p:spPr>
        <p:txBody>
          <a:bodyPr>
            <a:noAutofit/>
          </a:bodyPr>
          <a:lstStyle/>
          <a:p>
            <a:pPr marL="0" indent="0" algn="just">
              <a:buNone/>
            </a:pPr>
            <a:r>
              <a:rPr lang="en-US" sz="4000" dirty="0" smtClean="0">
                <a:effectLst>
                  <a:glow rad="228600">
                    <a:srgbClr val="000000"/>
                  </a:glow>
                </a:effectLst>
              </a:rPr>
              <a:t>"</a:t>
            </a:r>
            <a:r>
              <a:rPr lang="en-US" sz="4000" i="1" dirty="0">
                <a:effectLst>
                  <a:glow rad="228600">
                    <a:srgbClr val="000000"/>
                  </a:glow>
                </a:effectLst>
              </a:rPr>
              <a:t>And I also say to you that you are Peter, and on this rock I will build My </a:t>
            </a:r>
            <a:r>
              <a:rPr lang="en-US" sz="4000" i="1" dirty="0">
                <a:solidFill>
                  <a:schemeClr val="accent4"/>
                </a:solidFill>
                <a:effectLst>
                  <a:glow rad="228600">
                    <a:srgbClr val="000000"/>
                  </a:glow>
                </a:effectLst>
              </a:rPr>
              <a:t>church</a:t>
            </a:r>
            <a:r>
              <a:rPr lang="en-US" sz="4000" i="1" dirty="0" smtClean="0">
                <a:effectLst>
                  <a:glow rad="228600">
                    <a:srgbClr val="000000"/>
                  </a:glow>
                </a:effectLst>
              </a:rPr>
              <a:t>, and the gates of Hades shall not prevail against it</a:t>
            </a:r>
            <a:r>
              <a:rPr lang="en-US" sz="4000" dirty="0" smtClean="0">
                <a:effectLst>
                  <a:glow rad="228600">
                    <a:srgbClr val="000000"/>
                  </a:glow>
                </a:effectLst>
              </a:rPr>
              <a:t>” 															Matthew </a:t>
            </a:r>
            <a:r>
              <a:rPr lang="en-US" sz="4000" dirty="0">
                <a:effectLst>
                  <a:glow rad="228600">
                    <a:srgbClr val="000000"/>
                  </a:glow>
                </a:effectLst>
              </a:rPr>
              <a:t>16:18 </a:t>
            </a:r>
            <a:endParaRPr lang="en-US" sz="4000" dirty="0" smtClean="0">
              <a:effectLst>
                <a:glow rad="228600">
                  <a:srgbClr val="000000"/>
                </a:glow>
              </a:effectLst>
            </a:endParaRPr>
          </a:p>
          <a:p>
            <a:pPr marL="0" indent="0" algn="just">
              <a:buNone/>
            </a:pPr>
            <a:endParaRPr lang="en-US" sz="1200" dirty="0" smtClean="0">
              <a:effectLst>
                <a:glow rad="228600">
                  <a:srgbClr val="000000"/>
                </a:glow>
              </a:effectLst>
            </a:endParaRPr>
          </a:p>
          <a:p>
            <a:pPr marL="0" indent="0" algn="just">
              <a:buNone/>
            </a:pPr>
            <a:r>
              <a:rPr lang="en-US" sz="4000" b="1" dirty="0" smtClean="0">
                <a:effectLst>
                  <a:glow rad="228600">
                    <a:srgbClr val="000000"/>
                  </a:glow>
                </a:effectLst>
              </a:rPr>
              <a:t>CHURCH</a:t>
            </a:r>
            <a:r>
              <a:rPr lang="en-US" sz="4000" dirty="0" smtClean="0">
                <a:effectLst>
                  <a:glow rad="228600">
                    <a:srgbClr val="000000"/>
                  </a:glow>
                </a:effectLst>
              </a:rPr>
              <a:t>: a group or body of people</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Jesus Built A Church</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22807517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a:t>
            </a:r>
            <a:r>
              <a:rPr lang="en-US" sz="4000" i="1" dirty="0">
                <a:effectLst>
                  <a:glow rad="228600">
                    <a:srgbClr val="000000"/>
                  </a:glow>
                </a:effectLst>
              </a:rPr>
              <a:t>And I also say to you that you are Peter, and on this rock I will build </a:t>
            </a:r>
            <a:r>
              <a:rPr lang="en-US" sz="4000" i="1" dirty="0">
                <a:solidFill>
                  <a:schemeClr val="accent4"/>
                </a:solidFill>
                <a:effectLst>
                  <a:glow rad="228600">
                    <a:srgbClr val="000000"/>
                  </a:glow>
                </a:effectLst>
              </a:rPr>
              <a:t>My church</a:t>
            </a:r>
            <a:r>
              <a:rPr lang="en-US" sz="4000" i="1" dirty="0">
                <a:effectLst>
                  <a:glow rad="228600">
                    <a:srgbClr val="000000"/>
                  </a:glow>
                </a:effectLst>
              </a:rPr>
              <a:t>, and the gates of Hades shall not prevail against </a:t>
            </a:r>
            <a:r>
              <a:rPr lang="en-US" sz="4000" i="1" dirty="0" smtClean="0">
                <a:effectLst>
                  <a:glow rad="228600">
                    <a:srgbClr val="000000"/>
                  </a:glow>
                </a:effectLst>
              </a:rPr>
              <a:t>it</a:t>
            </a:r>
            <a:r>
              <a:rPr lang="en-US" sz="4000" dirty="0" smtClean="0">
                <a:effectLst>
                  <a:glow rad="228600">
                    <a:srgbClr val="000000"/>
                  </a:glow>
                </a:effectLst>
              </a:rPr>
              <a:t>” 															Matthew 16:18</a:t>
            </a:r>
          </a:p>
          <a:p>
            <a:pPr marL="0" indent="0" algn="just">
              <a:buNone/>
            </a:pPr>
            <a:endParaRPr lang="en-US" sz="1200" dirty="0">
              <a:effectLst>
                <a:glow rad="228600">
                  <a:srgbClr val="000000"/>
                </a:glow>
              </a:effectLst>
            </a:endParaRPr>
          </a:p>
          <a:p>
            <a:pPr marL="0" indent="0" algn="just">
              <a:buNone/>
            </a:pPr>
            <a:r>
              <a:rPr lang="en-US" sz="3900" dirty="0" smtClean="0">
                <a:effectLst>
                  <a:glow rad="228600">
                    <a:srgbClr val="000000"/>
                  </a:glow>
                </a:effectLst>
              </a:rPr>
              <a:t>MY CHURCH: A possessed or owned body</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Jesus Built A Church</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123459659"/>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You </a:t>
            </a:r>
            <a:r>
              <a:rPr lang="en-US" sz="4000" i="1" dirty="0">
                <a:effectLst>
                  <a:glow rad="228600">
                    <a:srgbClr val="000000"/>
                  </a:glow>
                </a:effectLst>
              </a:rPr>
              <a:t>belong to Christ; and Christ belongs to God</a:t>
            </a:r>
            <a:r>
              <a:rPr lang="en-US" sz="4000" dirty="0" smtClean="0">
                <a:effectLst>
                  <a:glow rad="228600">
                    <a:srgbClr val="000000"/>
                  </a:glow>
                </a:effectLst>
              </a:rPr>
              <a:t>.</a:t>
            </a:r>
            <a:r>
              <a:rPr lang="en-US" sz="4000" dirty="0">
                <a:effectLst>
                  <a:glow rad="228600">
                    <a:srgbClr val="000000"/>
                  </a:glow>
                </a:effectLst>
              </a:rPr>
              <a:t> </a:t>
            </a:r>
            <a:r>
              <a:rPr lang="en-US" sz="4000" dirty="0" smtClean="0">
                <a:effectLst>
                  <a:glow rad="228600">
                    <a:srgbClr val="000000"/>
                  </a:glow>
                </a:effectLst>
              </a:rPr>
              <a:t>															1 Corinthians 3:23</a:t>
            </a:r>
          </a:p>
          <a:p>
            <a:pPr marL="0" indent="0" algn="just">
              <a:buNone/>
            </a:pPr>
            <a:r>
              <a:rPr lang="en-US" sz="4000" dirty="0" smtClean="0">
                <a:effectLst>
                  <a:glow rad="228600">
                    <a:srgbClr val="000000"/>
                  </a:glow>
                </a:effectLst>
              </a:rPr>
              <a:t>We are Christ’s church;</a:t>
            </a:r>
          </a:p>
          <a:p>
            <a:pPr marL="0" indent="0" algn="just">
              <a:buNone/>
            </a:pPr>
            <a:r>
              <a:rPr lang="en-US" sz="4000" dirty="0" smtClean="0">
                <a:effectLst>
                  <a:glow rad="228600">
                    <a:srgbClr val="000000"/>
                  </a:glow>
                </a:effectLst>
              </a:rPr>
              <a:t>We are the church of Christ  </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5600" dirty="0" smtClean="0">
                <a:effectLst>
                  <a:glow rad="228600">
                    <a:srgbClr val="030400"/>
                  </a:glow>
                  <a:outerShdw blurRad="50800" dist="63500" dir="2700000" algn="tl" rotWithShape="0">
                    <a:srgbClr val="000000">
                      <a:alpha val="48000"/>
                    </a:srgbClr>
                  </a:outerShdw>
                </a:effectLst>
                <a:latin typeface="+mn-lt"/>
              </a:rPr>
              <a:t>A Church That Belongs to Him</a:t>
            </a:r>
            <a:endParaRPr lang="en-US" sz="5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70273484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You </a:t>
            </a:r>
            <a:r>
              <a:rPr lang="en-US" sz="4000" i="1" dirty="0">
                <a:effectLst>
                  <a:glow rad="228600">
                    <a:srgbClr val="000000"/>
                  </a:glow>
                </a:effectLst>
              </a:rPr>
              <a:t>belong to Christ; and Christ belongs to God</a:t>
            </a:r>
            <a:r>
              <a:rPr lang="en-US" sz="4000" dirty="0" smtClean="0">
                <a:effectLst>
                  <a:glow rad="228600">
                    <a:srgbClr val="000000"/>
                  </a:glow>
                </a:effectLst>
              </a:rPr>
              <a:t>.</a:t>
            </a:r>
            <a:r>
              <a:rPr lang="en-US" sz="4000" dirty="0">
                <a:effectLst>
                  <a:glow rad="228600">
                    <a:srgbClr val="000000"/>
                  </a:glow>
                </a:effectLst>
              </a:rPr>
              <a:t> </a:t>
            </a:r>
            <a:r>
              <a:rPr lang="en-US" sz="4000" dirty="0" smtClean="0">
                <a:effectLst>
                  <a:glow rad="228600">
                    <a:srgbClr val="000000"/>
                  </a:glow>
                </a:effectLst>
              </a:rPr>
              <a:t>															1 Corinthians 3:23</a:t>
            </a:r>
          </a:p>
          <a:p>
            <a:pPr marL="0" indent="0" algn="just">
              <a:buNone/>
            </a:pPr>
            <a:r>
              <a:rPr lang="en-US" sz="4000" dirty="0" smtClean="0">
                <a:effectLst>
                  <a:glow rad="228600">
                    <a:srgbClr val="000000"/>
                  </a:glow>
                </a:effectLst>
              </a:rPr>
              <a:t>We are Christ’s church;</a:t>
            </a:r>
          </a:p>
          <a:p>
            <a:pPr marL="0" indent="0" algn="just">
              <a:buNone/>
            </a:pPr>
            <a:r>
              <a:rPr lang="en-US" sz="4000" dirty="0" smtClean="0">
                <a:effectLst>
                  <a:glow rad="228600">
                    <a:srgbClr val="000000"/>
                  </a:glow>
                </a:effectLst>
              </a:rPr>
              <a:t>We are the church of Christ  </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5600" dirty="0" smtClean="0">
                <a:effectLst>
                  <a:glow rad="228600">
                    <a:srgbClr val="030400"/>
                  </a:glow>
                  <a:outerShdw blurRad="50800" dist="63500" dir="2700000" algn="tl" rotWithShape="0">
                    <a:srgbClr val="000000">
                      <a:alpha val="48000"/>
                    </a:srgbClr>
                  </a:outerShdw>
                </a:effectLst>
                <a:latin typeface="+mn-lt"/>
              </a:rPr>
              <a:t>A Church That Belongs to Him</a:t>
            </a:r>
            <a:endParaRPr lang="en-US" sz="5600" dirty="0">
              <a:effectLst>
                <a:glow rad="228600">
                  <a:srgbClr val="030400"/>
                </a:glow>
                <a:outerShdw blurRad="50800" dist="63500" dir="2700000" algn="tl" rotWithShape="0">
                  <a:srgbClr val="000000">
                    <a:alpha val="48000"/>
                  </a:srgbClr>
                </a:outerShdw>
              </a:effectLst>
              <a:latin typeface="+mn-lt"/>
            </a:endParaRPr>
          </a:p>
        </p:txBody>
      </p:sp>
      <p:sp>
        <p:nvSpPr>
          <p:cNvPr id="2" name="Rounded Rectangle 1"/>
          <p:cNvSpPr/>
          <p:nvPr/>
        </p:nvSpPr>
        <p:spPr>
          <a:xfrm>
            <a:off x="76200" y="133350"/>
            <a:ext cx="8991600" cy="4953000"/>
          </a:xfrm>
          <a:prstGeom prst="roundRect">
            <a:avLst/>
          </a:prstGeom>
          <a:solidFill>
            <a:schemeClr val="bg2">
              <a:lumMod val="50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4800" dirty="0" smtClean="0"/>
              <a:t>Our relationship with Jesus Christ corresponds to our relationship with His church (body)</a:t>
            </a:r>
          </a:p>
          <a:p>
            <a:pPr algn="ctr"/>
            <a:endParaRPr lang="en-US" sz="4800" dirty="0"/>
          </a:p>
          <a:p>
            <a:pPr algn="ctr"/>
            <a:r>
              <a:rPr lang="en-US" sz="4800" dirty="0" smtClean="0">
                <a:solidFill>
                  <a:schemeClr val="bg2">
                    <a:lumMod val="50000"/>
                  </a:schemeClr>
                </a:solidFill>
              </a:rPr>
              <a:t>“</a:t>
            </a:r>
            <a:r>
              <a:rPr lang="en-US" sz="4800" i="1" dirty="0" smtClean="0">
                <a:solidFill>
                  <a:schemeClr val="bg2">
                    <a:lumMod val="50000"/>
                  </a:schemeClr>
                </a:solidFill>
              </a:rPr>
              <a:t>inasmuch </a:t>
            </a:r>
            <a:r>
              <a:rPr lang="en-US" sz="4800" i="1" dirty="0">
                <a:solidFill>
                  <a:schemeClr val="bg2">
                    <a:lumMod val="50000"/>
                  </a:schemeClr>
                </a:solidFill>
              </a:rPr>
              <a:t>as you did it to one of the least of these My brethren, you did it to </a:t>
            </a:r>
            <a:r>
              <a:rPr lang="en-US" sz="4800" i="1" dirty="0" smtClean="0">
                <a:solidFill>
                  <a:schemeClr val="bg2">
                    <a:lumMod val="50000"/>
                  </a:schemeClr>
                </a:solidFill>
              </a:rPr>
              <a:t>Me</a:t>
            </a:r>
            <a:r>
              <a:rPr lang="en-US" sz="4800" dirty="0" smtClean="0">
                <a:solidFill>
                  <a:schemeClr val="bg2">
                    <a:lumMod val="50000"/>
                  </a:schemeClr>
                </a:solidFill>
              </a:rPr>
              <a:t>” - Jesus</a:t>
            </a:r>
            <a:endParaRPr lang="en-US" sz="4800" dirty="0">
              <a:solidFill>
                <a:schemeClr val="bg2">
                  <a:lumMod val="50000"/>
                </a:schemeClr>
              </a:solidFill>
            </a:endParaRPr>
          </a:p>
        </p:txBody>
      </p:sp>
    </p:spTree>
    <p:extLst>
      <p:ext uri="{BB962C8B-B14F-4D97-AF65-F5344CB8AC3E}">
        <p14:creationId xmlns:p14="http://schemas.microsoft.com/office/powerpoint/2010/main" val="389213024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i="1" dirty="0" smtClean="0">
                <a:effectLst>
                  <a:glow rad="228600">
                    <a:srgbClr val="000000"/>
                  </a:glow>
                </a:effectLst>
              </a:rPr>
              <a:t>You </a:t>
            </a:r>
            <a:r>
              <a:rPr lang="en-US" sz="4000" i="1" dirty="0">
                <a:effectLst>
                  <a:glow rad="228600">
                    <a:srgbClr val="000000"/>
                  </a:glow>
                </a:effectLst>
              </a:rPr>
              <a:t>belong to Christ; and Christ belongs to God</a:t>
            </a:r>
            <a:r>
              <a:rPr lang="en-US" sz="4000" dirty="0" smtClean="0">
                <a:effectLst>
                  <a:glow rad="228600">
                    <a:srgbClr val="000000"/>
                  </a:glow>
                </a:effectLst>
              </a:rPr>
              <a:t>.</a:t>
            </a:r>
            <a:r>
              <a:rPr lang="en-US" sz="4000" dirty="0">
                <a:effectLst>
                  <a:glow rad="228600">
                    <a:srgbClr val="000000"/>
                  </a:glow>
                </a:effectLst>
              </a:rPr>
              <a:t> </a:t>
            </a:r>
            <a:r>
              <a:rPr lang="en-US" sz="4000" dirty="0" smtClean="0">
                <a:effectLst>
                  <a:glow rad="228600">
                    <a:srgbClr val="000000"/>
                  </a:glow>
                </a:effectLst>
              </a:rPr>
              <a:t>															1 Corinthians 3:23</a:t>
            </a:r>
          </a:p>
          <a:p>
            <a:pPr marL="0" indent="0" algn="just">
              <a:buNone/>
            </a:pPr>
            <a:r>
              <a:rPr lang="en-US" sz="4000" dirty="0" smtClean="0">
                <a:effectLst>
                  <a:glow rad="228600">
                    <a:srgbClr val="000000"/>
                  </a:glow>
                </a:effectLst>
              </a:rPr>
              <a:t>We are Christ’s church;</a:t>
            </a:r>
          </a:p>
          <a:p>
            <a:pPr marL="0" indent="0" algn="just">
              <a:buNone/>
            </a:pPr>
            <a:r>
              <a:rPr lang="en-US" sz="4000" dirty="0" smtClean="0">
                <a:effectLst>
                  <a:glow rad="228600">
                    <a:srgbClr val="000000"/>
                  </a:glow>
                </a:effectLst>
              </a:rPr>
              <a:t>We are the church of Christ  </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5600" dirty="0" smtClean="0">
                <a:effectLst>
                  <a:glow rad="228600">
                    <a:srgbClr val="030400"/>
                  </a:glow>
                  <a:outerShdw blurRad="50800" dist="63500" dir="2700000" algn="tl" rotWithShape="0">
                    <a:srgbClr val="000000">
                      <a:alpha val="48000"/>
                    </a:srgbClr>
                  </a:outerShdw>
                </a:effectLst>
                <a:latin typeface="+mn-lt"/>
              </a:rPr>
              <a:t>A Church That Belongs to Him</a:t>
            </a:r>
            <a:endParaRPr lang="en-US" sz="5600" dirty="0">
              <a:effectLst>
                <a:glow rad="228600">
                  <a:srgbClr val="030400"/>
                </a:glow>
                <a:outerShdw blurRad="50800" dist="63500" dir="2700000" algn="tl" rotWithShape="0">
                  <a:srgbClr val="000000">
                    <a:alpha val="48000"/>
                  </a:srgbClr>
                </a:outerShdw>
              </a:effectLst>
              <a:latin typeface="+mn-lt"/>
            </a:endParaRPr>
          </a:p>
        </p:txBody>
      </p:sp>
      <p:sp>
        <p:nvSpPr>
          <p:cNvPr id="2" name="Rounded Rectangle 1"/>
          <p:cNvSpPr/>
          <p:nvPr/>
        </p:nvSpPr>
        <p:spPr>
          <a:xfrm>
            <a:off x="76200" y="133350"/>
            <a:ext cx="8991600" cy="4953000"/>
          </a:xfrm>
          <a:prstGeom prst="roundRect">
            <a:avLst/>
          </a:prstGeom>
          <a:solidFill>
            <a:schemeClr val="bg2">
              <a:lumMod val="50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4800" dirty="0" smtClean="0"/>
              <a:t>Our relationship with Jesus Christ corresponds to our relationship with His church (body)</a:t>
            </a:r>
          </a:p>
          <a:p>
            <a:pPr algn="ctr"/>
            <a:endParaRPr lang="en-US" sz="4800" dirty="0"/>
          </a:p>
          <a:p>
            <a:pPr algn="ctr"/>
            <a:r>
              <a:rPr lang="en-US" sz="4800" dirty="0" smtClean="0"/>
              <a:t>“</a:t>
            </a:r>
            <a:r>
              <a:rPr lang="en-US" sz="4800" i="1" dirty="0" smtClean="0"/>
              <a:t>inasmuch </a:t>
            </a:r>
            <a:r>
              <a:rPr lang="en-US" sz="4800" i="1" dirty="0"/>
              <a:t>as you did it to one of the least of these My brethren, you did it to </a:t>
            </a:r>
            <a:r>
              <a:rPr lang="en-US" sz="4800" i="1" dirty="0" smtClean="0"/>
              <a:t>Me</a:t>
            </a:r>
            <a:r>
              <a:rPr lang="en-US" sz="4800" dirty="0" smtClean="0"/>
              <a:t>” - Jesus</a:t>
            </a:r>
            <a:endParaRPr lang="en-US" sz="4800" dirty="0"/>
          </a:p>
        </p:txBody>
      </p:sp>
    </p:spTree>
    <p:extLst>
      <p:ext uri="{BB962C8B-B14F-4D97-AF65-F5344CB8AC3E}">
        <p14:creationId xmlns:p14="http://schemas.microsoft.com/office/powerpoint/2010/main" val="288906435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The “Church of Christ” is NOT our name</a:t>
            </a:r>
          </a:p>
          <a:p>
            <a:pPr marL="0" indent="0" algn="just">
              <a:buNone/>
            </a:pPr>
            <a:r>
              <a:rPr lang="en-US" sz="4000" dirty="0">
                <a:effectLst>
                  <a:glow rad="228600">
                    <a:srgbClr val="000000"/>
                  </a:glow>
                </a:effectLst>
              </a:rPr>
              <a:t>	</a:t>
            </a:r>
            <a:r>
              <a:rPr lang="en-US" sz="4000" dirty="0" smtClean="0">
                <a:effectLst>
                  <a:glow rad="228600">
                    <a:srgbClr val="000000"/>
                  </a:glow>
                </a:effectLst>
              </a:rPr>
              <a:t>It is a description – 1 Cor. 12:12</a:t>
            </a:r>
          </a:p>
          <a:p>
            <a:pPr marL="0" indent="0" algn="just">
              <a:buNone/>
            </a:pPr>
            <a:r>
              <a:rPr lang="en-US" sz="4000" dirty="0">
                <a:effectLst>
                  <a:glow rad="228600">
                    <a:srgbClr val="000000"/>
                  </a:glow>
                </a:effectLst>
              </a:rPr>
              <a:t>	</a:t>
            </a:r>
            <a:r>
              <a:rPr lang="en-US" sz="4000" dirty="0" smtClean="0">
                <a:effectLst>
                  <a:glow rad="228600">
                    <a:srgbClr val="000000"/>
                  </a:glow>
                </a:effectLst>
              </a:rPr>
              <a:t>Our name is Christ – 1 Cor. 12:27</a:t>
            </a:r>
          </a:p>
          <a:p>
            <a:pPr marL="0" indent="0" algn="just">
              <a:buNone/>
            </a:pPr>
            <a:r>
              <a:rPr lang="en-US" sz="4000" dirty="0">
                <a:effectLst>
                  <a:glow rad="228600">
                    <a:srgbClr val="000000"/>
                  </a:glow>
                </a:effectLst>
              </a:rPr>
              <a:t>	</a:t>
            </a:r>
            <a:r>
              <a:rPr lang="en-US" sz="4000" dirty="0" smtClean="0">
                <a:effectLst>
                  <a:glow rad="228600">
                    <a:srgbClr val="000000"/>
                  </a:glow>
                </a:effectLst>
              </a:rPr>
              <a:t>We are the body of Christ - Eph. 1:23</a:t>
            </a:r>
          </a:p>
          <a:p>
            <a:pPr marL="0" indent="0" algn="just">
              <a:buNone/>
            </a:pPr>
            <a:r>
              <a:rPr lang="en-US" sz="4000" dirty="0">
                <a:effectLst>
                  <a:glow rad="228600">
                    <a:srgbClr val="000000"/>
                  </a:glow>
                </a:effectLst>
              </a:rPr>
              <a:t>	</a:t>
            </a:r>
            <a:r>
              <a:rPr lang="en-US" sz="4000" dirty="0" smtClean="0">
                <a:effectLst>
                  <a:glow rad="228600">
                    <a:srgbClr val="000000"/>
                  </a:glow>
                </a:effectLst>
              </a:rPr>
              <a:t>Seeking a name = de-nominating</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5600" dirty="0" smtClean="0">
                <a:effectLst>
                  <a:glow rad="228600">
                    <a:srgbClr val="030400"/>
                  </a:glow>
                  <a:outerShdw blurRad="50800" dist="63500" dir="2700000" algn="tl" rotWithShape="0">
                    <a:srgbClr val="000000">
                      <a:alpha val="48000"/>
                    </a:srgbClr>
                  </a:outerShdw>
                </a:effectLst>
                <a:latin typeface="+mn-lt"/>
              </a:rPr>
              <a:t>We Are The Church of Christ</a:t>
            </a:r>
            <a:endParaRPr lang="en-US" sz="5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91978210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The “Church of Christ” is NOT a </a:t>
            </a:r>
            <a:r>
              <a:rPr lang="en-US" sz="4000" dirty="0" smtClean="0">
                <a:effectLst>
                  <a:glow rad="228600">
                    <a:srgbClr val="000000"/>
                  </a:glow>
                </a:effectLst>
              </a:rPr>
              <a:t>name</a:t>
            </a:r>
          </a:p>
          <a:p>
            <a:pPr marL="0" indent="0" algn="just">
              <a:buNone/>
            </a:pPr>
            <a:r>
              <a:rPr lang="en-US" sz="4000" dirty="0" smtClean="0">
                <a:effectLst>
                  <a:glow rad="228600">
                    <a:srgbClr val="000000"/>
                  </a:glow>
                </a:effectLst>
              </a:rPr>
              <a:t>The church of Christ is NOT above:</a:t>
            </a:r>
          </a:p>
          <a:p>
            <a:pPr marL="0" indent="0" algn="just">
              <a:buNone/>
            </a:pPr>
            <a:r>
              <a:rPr lang="en-US" sz="4000" dirty="0" smtClean="0">
                <a:effectLst>
                  <a:glow rad="228600">
                    <a:srgbClr val="000000"/>
                  </a:glow>
                </a:effectLst>
              </a:rPr>
              <a:t>	Its head – 2 </a:t>
            </a:r>
            <a:r>
              <a:rPr lang="en-US" sz="4000" dirty="0" err="1" smtClean="0">
                <a:effectLst>
                  <a:glow rad="228600">
                    <a:srgbClr val="000000"/>
                  </a:glow>
                </a:effectLst>
              </a:rPr>
              <a:t>Thes</a:t>
            </a:r>
            <a:r>
              <a:rPr lang="en-US" sz="4000" dirty="0" smtClean="0">
                <a:effectLst>
                  <a:glow rad="228600">
                    <a:srgbClr val="000000"/>
                  </a:glow>
                </a:effectLst>
              </a:rPr>
              <a:t>. 2:4</a:t>
            </a:r>
          </a:p>
          <a:p>
            <a:pPr marL="0" indent="0" algn="just">
              <a:buNone/>
            </a:pPr>
            <a:r>
              <a:rPr lang="en-US" sz="4000" dirty="0" smtClean="0">
                <a:effectLst>
                  <a:glow rad="228600">
                    <a:srgbClr val="000000"/>
                  </a:glow>
                </a:effectLst>
              </a:rPr>
              <a:t>	Its authority – 1 Cor. 4:6</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5600" dirty="0" smtClean="0">
                <a:effectLst>
                  <a:glow rad="228600">
                    <a:srgbClr val="030400"/>
                  </a:glow>
                  <a:outerShdw blurRad="50800" dist="63500" dir="2700000" algn="tl" rotWithShape="0">
                    <a:srgbClr val="000000">
                      <a:alpha val="48000"/>
                    </a:srgbClr>
                  </a:outerShdw>
                </a:effectLst>
                <a:latin typeface="+mn-lt"/>
              </a:rPr>
              <a:t>We Are The Church of Christ</a:t>
            </a:r>
            <a:endParaRPr lang="en-US" sz="5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37820158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8:21-30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Jesus reveals His goal</a:t>
            </a:r>
          </a:p>
          <a:p>
            <a:pPr marL="0" indent="0" algn="just">
              <a:buNone/>
            </a:pPr>
            <a:endParaRPr lang="en-US" sz="3750" dirty="0"/>
          </a:p>
          <a:p>
            <a:pPr marL="0" indent="0" algn="just">
              <a:buNone/>
            </a:pPr>
            <a:r>
              <a:rPr lang="en-US" sz="3750" dirty="0" smtClean="0"/>
              <a:t>Belief in Jesus</a:t>
            </a:r>
          </a:p>
          <a:p>
            <a:pPr marL="0" indent="0" algn="just">
              <a:buNone/>
            </a:pPr>
            <a:endParaRPr lang="en-US" sz="3750" dirty="0"/>
          </a:p>
          <a:p>
            <a:pPr marL="0" indent="0" algn="just">
              <a:buNone/>
            </a:pPr>
            <a:r>
              <a:rPr lang="en-US" sz="3750" dirty="0" smtClean="0"/>
              <a:t>Speaking from the Father</a:t>
            </a:r>
          </a:p>
        </p:txBody>
      </p:sp>
    </p:spTree>
    <p:extLst>
      <p:ext uri="{BB962C8B-B14F-4D97-AF65-F5344CB8AC3E}">
        <p14:creationId xmlns:p14="http://schemas.microsoft.com/office/powerpoint/2010/main" val="1409682655"/>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When considering this congregation:</a:t>
            </a:r>
          </a:p>
          <a:p>
            <a:pPr marL="0" indent="0" algn="just">
              <a:buNone/>
            </a:pPr>
            <a:r>
              <a:rPr lang="en-US" sz="4000" dirty="0">
                <a:effectLst>
                  <a:glow rad="228600">
                    <a:srgbClr val="000000"/>
                  </a:glow>
                </a:effectLst>
              </a:rPr>
              <a:t>	</a:t>
            </a:r>
            <a:r>
              <a:rPr lang="en-US" sz="4000" dirty="0" smtClean="0">
                <a:effectLst>
                  <a:glow rad="228600">
                    <a:srgbClr val="000000"/>
                  </a:glow>
                </a:effectLst>
              </a:rPr>
              <a:t>See it as a support group</a:t>
            </a:r>
          </a:p>
          <a:p>
            <a:pPr marL="0" indent="0" algn="just">
              <a:buNone/>
            </a:pPr>
            <a:r>
              <a:rPr lang="en-US" sz="4000" dirty="0">
                <a:effectLst>
                  <a:glow rad="228600">
                    <a:srgbClr val="000000"/>
                  </a:glow>
                </a:effectLst>
              </a:rPr>
              <a:t>	</a:t>
            </a:r>
            <a:r>
              <a:rPr lang="en-US" sz="4000" dirty="0" smtClean="0">
                <a:effectLst>
                  <a:glow rad="228600">
                    <a:srgbClr val="000000"/>
                  </a:glow>
                </a:effectLst>
              </a:rPr>
              <a:t>See it as a gym for the soul</a:t>
            </a:r>
          </a:p>
          <a:p>
            <a:pPr marL="0" indent="0" algn="just">
              <a:buNone/>
            </a:pPr>
            <a:r>
              <a:rPr lang="en-US" sz="4000" dirty="0">
                <a:effectLst>
                  <a:glow rad="228600">
                    <a:srgbClr val="000000"/>
                  </a:glow>
                </a:effectLst>
              </a:rPr>
              <a:t>	</a:t>
            </a:r>
            <a:r>
              <a:rPr lang="en-US" sz="4000" dirty="0" smtClean="0">
                <a:effectLst>
                  <a:glow rad="228600">
                    <a:srgbClr val="000000"/>
                  </a:glow>
                </a:effectLst>
              </a:rPr>
              <a:t>See it as a family unit</a:t>
            </a:r>
          </a:p>
          <a:p>
            <a:pPr marL="0" indent="0" algn="just">
              <a:buNone/>
            </a:pPr>
            <a:r>
              <a:rPr lang="en-US" sz="4000" dirty="0">
                <a:effectLst>
                  <a:glow rad="228600">
                    <a:srgbClr val="000000"/>
                  </a:glow>
                </a:effectLst>
              </a:rPr>
              <a:t>	</a:t>
            </a:r>
            <a:r>
              <a:rPr lang="en-US" sz="4000" dirty="0" smtClean="0">
                <a:effectLst>
                  <a:glow rad="228600">
                    <a:srgbClr val="000000"/>
                  </a:glow>
                </a:effectLst>
              </a:rPr>
              <a:t>See it as the sum of its purpose</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5600" dirty="0" smtClean="0">
                <a:effectLst>
                  <a:glow rad="228600">
                    <a:srgbClr val="030400"/>
                  </a:glow>
                  <a:outerShdw blurRad="50800" dist="63500" dir="2700000" algn="tl" rotWithShape="0">
                    <a:srgbClr val="000000">
                      <a:alpha val="48000"/>
                    </a:srgbClr>
                  </a:outerShdw>
                </a:effectLst>
                <a:latin typeface="+mn-lt"/>
              </a:rPr>
              <a:t>Having A Proper Mindset</a:t>
            </a:r>
            <a:endParaRPr lang="en-US" sz="5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3519697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Don’t see it as:</a:t>
            </a:r>
          </a:p>
          <a:p>
            <a:pPr marL="0" indent="0" algn="just">
              <a:buNone/>
            </a:pPr>
            <a:r>
              <a:rPr lang="en-US" sz="4000" dirty="0">
                <a:effectLst>
                  <a:glow rad="228600">
                    <a:srgbClr val="000000"/>
                  </a:glow>
                </a:effectLst>
              </a:rPr>
              <a:t>	</a:t>
            </a:r>
            <a:r>
              <a:rPr lang="en-US" sz="4000" dirty="0" smtClean="0">
                <a:effectLst>
                  <a:glow rad="228600">
                    <a:srgbClr val="000000"/>
                  </a:glow>
                </a:effectLst>
              </a:rPr>
              <a:t>A part of your life</a:t>
            </a:r>
          </a:p>
          <a:p>
            <a:pPr marL="0" indent="0" algn="just">
              <a:buNone/>
            </a:pPr>
            <a:r>
              <a:rPr lang="en-US" sz="4000" dirty="0">
                <a:effectLst>
                  <a:glow rad="228600">
                    <a:srgbClr val="000000"/>
                  </a:glow>
                </a:effectLst>
              </a:rPr>
              <a:t>	</a:t>
            </a:r>
            <a:r>
              <a:rPr lang="en-US" sz="4000" dirty="0" smtClean="0">
                <a:effectLst>
                  <a:glow rad="228600">
                    <a:srgbClr val="000000"/>
                  </a:glow>
                </a:effectLst>
              </a:rPr>
              <a:t>A business for your needs</a:t>
            </a:r>
          </a:p>
          <a:p>
            <a:pPr marL="0" indent="0" algn="just">
              <a:buNone/>
            </a:pPr>
            <a:r>
              <a:rPr lang="en-US" sz="4000" dirty="0">
                <a:effectLst>
                  <a:glow rad="228600">
                    <a:srgbClr val="000000"/>
                  </a:glow>
                </a:effectLst>
              </a:rPr>
              <a:t>	</a:t>
            </a:r>
            <a:r>
              <a:rPr lang="en-US" sz="4000" dirty="0" smtClean="0">
                <a:effectLst>
                  <a:glow rad="228600">
                    <a:srgbClr val="000000"/>
                  </a:glow>
                </a:effectLst>
              </a:rPr>
              <a:t>Something to keep you happy</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5600" dirty="0" smtClean="0">
                <a:effectLst>
                  <a:glow rad="228600">
                    <a:srgbClr val="030400"/>
                  </a:glow>
                  <a:outerShdw blurRad="50800" dist="63500" dir="2700000" algn="tl" rotWithShape="0">
                    <a:srgbClr val="000000">
                      <a:alpha val="48000"/>
                    </a:srgbClr>
                  </a:outerShdw>
                </a:effectLst>
                <a:latin typeface="+mn-lt"/>
              </a:rPr>
              <a:t>Having A Proper Mindset</a:t>
            </a:r>
            <a:endParaRPr lang="en-US" sz="5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531034219"/>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Seeing Jesus’ church accurately:</a:t>
            </a:r>
          </a:p>
          <a:p>
            <a:pPr marL="0" indent="0" algn="just">
              <a:buNone/>
            </a:pPr>
            <a:r>
              <a:rPr lang="en-US" sz="4000" dirty="0">
                <a:effectLst>
                  <a:glow rad="228600">
                    <a:srgbClr val="000000"/>
                  </a:glow>
                </a:effectLst>
              </a:rPr>
              <a:t>	</a:t>
            </a:r>
            <a:r>
              <a:rPr lang="en-US" sz="4000" dirty="0" smtClean="0">
                <a:effectLst>
                  <a:glow rad="228600">
                    <a:srgbClr val="000000"/>
                  </a:glow>
                </a:effectLst>
              </a:rPr>
              <a:t>Avoids the dangers of apostasy</a:t>
            </a:r>
          </a:p>
          <a:p>
            <a:pPr marL="0" indent="0" algn="just">
              <a:buNone/>
            </a:pPr>
            <a:r>
              <a:rPr lang="en-US" sz="4000" dirty="0">
                <a:effectLst>
                  <a:glow rad="228600">
                    <a:srgbClr val="000000"/>
                  </a:glow>
                </a:effectLst>
              </a:rPr>
              <a:t>	</a:t>
            </a:r>
            <a:r>
              <a:rPr lang="en-US" sz="4000" dirty="0" smtClean="0">
                <a:effectLst>
                  <a:glow rad="228600">
                    <a:srgbClr val="000000"/>
                  </a:glow>
                </a:effectLst>
              </a:rPr>
              <a:t>Encourages our participation</a:t>
            </a:r>
          </a:p>
          <a:p>
            <a:pPr marL="0" indent="0" algn="just">
              <a:buNone/>
            </a:pPr>
            <a:r>
              <a:rPr lang="en-US" sz="4000" dirty="0">
                <a:effectLst>
                  <a:glow rad="228600">
                    <a:srgbClr val="000000"/>
                  </a:glow>
                </a:effectLst>
              </a:rPr>
              <a:t>	</a:t>
            </a:r>
            <a:r>
              <a:rPr lang="en-US" sz="4000" dirty="0" smtClean="0">
                <a:effectLst>
                  <a:glow rad="228600">
                    <a:srgbClr val="000000"/>
                  </a:glow>
                </a:effectLst>
              </a:rPr>
              <a:t>Pleasing to God</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5600" dirty="0" smtClean="0">
                <a:effectLst>
                  <a:glow rad="228600">
                    <a:srgbClr val="030400"/>
                  </a:glow>
                  <a:outerShdw blurRad="50800" dist="63500" dir="2700000" algn="tl" rotWithShape="0">
                    <a:srgbClr val="000000">
                      <a:alpha val="48000"/>
                    </a:srgbClr>
                  </a:outerShdw>
                </a:effectLst>
                <a:latin typeface="+mn-lt"/>
              </a:rPr>
              <a:t>Having A Proper Mindset</a:t>
            </a:r>
            <a:endParaRPr lang="en-US" sz="5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36389929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4778624"/>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3505200"/>
          </a:xfrm>
        </p:spPr>
        <p:txBody>
          <a:bodyPr>
            <a:noAutofit/>
          </a:bodyPr>
          <a:lstStyle/>
          <a:p>
            <a:pPr marL="0" indent="0" algn="just">
              <a:buNone/>
            </a:pPr>
            <a:r>
              <a:rPr lang="en-US" sz="4800" i="1" dirty="0" smtClean="0">
                <a:effectLst>
                  <a:glow rad="228600">
                    <a:srgbClr val="000000"/>
                  </a:glow>
                </a:effectLst>
              </a:rPr>
              <a:t>“What </a:t>
            </a:r>
            <a:r>
              <a:rPr lang="en-US" sz="4800" i="1" dirty="0">
                <a:effectLst>
                  <a:glow rad="228600">
                    <a:srgbClr val="000000"/>
                  </a:glow>
                </a:effectLst>
              </a:rPr>
              <a:t>must I do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endParaRPr lang="en-US" sz="4000" dirty="0">
              <a:effectLst>
                <a:glow rad="228600">
                  <a:srgbClr val="000000"/>
                </a:glow>
              </a:effectLst>
            </a:endParaRPr>
          </a:p>
        </p:txBody>
      </p:sp>
    </p:spTree>
    <p:extLst>
      <p:ext uri="{BB962C8B-B14F-4D97-AF65-F5344CB8AC3E}">
        <p14:creationId xmlns:p14="http://schemas.microsoft.com/office/powerpoint/2010/main" val="138115990"/>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3505200"/>
          </a:xfrm>
        </p:spPr>
        <p:txBody>
          <a:bodyPr>
            <a:noAutofit/>
          </a:bodyPr>
          <a:lstStyle/>
          <a:p>
            <a:pPr marL="0" indent="0" algn="just">
              <a:buNone/>
            </a:pPr>
            <a:r>
              <a:rPr lang="en-US" sz="4800" i="1" dirty="0" smtClean="0">
                <a:effectLst>
                  <a:glow rad="228600">
                    <a:srgbClr val="000000"/>
                  </a:glow>
                </a:effectLst>
              </a:rPr>
              <a:t>“</a:t>
            </a:r>
            <a:r>
              <a:rPr lang="en-US" sz="4800" i="1" dirty="0" smtClean="0">
                <a:solidFill>
                  <a:srgbClr val="FFFF00"/>
                </a:solidFill>
                <a:effectLst>
                  <a:glow rad="228600">
                    <a:srgbClr val="000000"/>
                  </a:glow>
                </a:effectLst>
              </a:rPr>
              <a:t>What</a:t>
            </a:r>
            <a:r>
              <a:rPr lang="en-US" sz="4800" i="1" dirty="0" smtClean="0">
                <a:effectLst>
                  <a:glow rad="228600">
                    <a:srgbClr val="000000"/>
                  </a:glow>
                </a:effectLst>
              </a:rPr>
              <a:t> </a:t>
            </a:r>
            <a:r>
              <a:rPr lang="en-US" sz="4800" i="1" dirty="0">
                <a:effectLst>
                  <a:glow rad="228600">
                    <a:srgbClr val="000000"/>
                  </a:glow>
                </a:effectLst>
              </a:rPr>
              <a:t>must I do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smtClean="0">
                <a:effectLst>
                  <a:glow rad="228600">
                    <a:srgbClr val="000000"/>
                  </a:glow>
                </a:effectLst>
              </a:rPr>
              <a:t>A question of connection</a:t>
            </a:r>
            <a:endParaRPr lang="en-US" sz="4000" dirty="0">
              <a:effectLst>
                <a:glow rad="228600">
                  <a:srgbClr val="000000"/>
                </a:glow>
              </a:effectLst>
            </a:endParaRPr>
          </a:p>
        </p:txBody>
      </p:sp>
    </p:spTree>
    <p:extLst>
      <p:ext uri="{BB962C8B-B14F-4D97-AF65-F5344CB8AC3E}">
        <p14:creationId xmlns:p14="http://schemas.microsoft.com/office/powerpoint/2010/main" val="4230201117"/>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3505200"/>
          </a:xfrm>
        </p:spPr>
        <p:txBody>
          <a:bodyPr>
            <a:noAutofit/>
          </a:bodyPr>
          <a:lstStyle/>
          <a:p>
            <a:pPr marL="0" indent="0" algn="just">
              <a:buNone/>
            </a:pPr>
            <a:r>
              <a:rPr lang="en-US" sz="4800" i="1" dirty="0" smtClean="0">
                <a:effectLst>
                  <a:glow rad="228600">
                    <a:srgbClr val="000000"/>
                  </a:glow>
                </a:effectLst>
              </a:rPr>
              <a:t>“What </a:t>
            </a:r>
            <a:r>
              <a:rPr lang="en-US" sz="4800" i="1" dirty="0">
                <a:solidFill>
                  <a:srgbClr val="FFFF00"/>
                </a:solidFill>
                <a:effectLst>
                  <a:glow rad="228600">
                    <a:srgbClr val="000000"/>
                  </a:glow>
                </a:effectLst>
              </a:rPr>
              <a:t>must</a:t>
            </a:r>
            <a:r>
              <a:rPr lang="en-US" sz="4800" i="1" dirty="0">
                <a:effectLst>
                  <a:glow rad="228600">
                    <a:srgbClr val="000000"/>
                  </a:glow>
                </a:effectLst>
              </a:rPr>
              <a:t> I do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a:effectLst>
                  <a:glow rad="228600">
                    <a:srgbClr val="000000"/>
                  </a:glow>
                </a:effectLst>
              </a:rPr>
              <a:t>A question of </a:t>
            </a:r>
            <a:r>
              <a:rPr lang="en-US" sz="4000" dirty="0" smtClean="0">
                <a:effectLst>
                  <a:glow rad="228600">
                    <a:srgbClr val="000000"/>
                  </a:glow>
                </a:effectLst>
              </a:rPr>
              <a:t>connection</a:t>
            </a:r>
          </a:p>
          <a:p>
            <a:pPr marL="0" indent="0" algn="just">
              <a:buNone/>
            </a:pPr>
            <a:r>
              <a:rPr lang="en-US" sz="4000" dirty="0" smtClean="0">
                <a:effectLst>
                  <a:glow rad="228600">
                    <a:srgbClr val="000000"/>
                  </a:glow>
                </a:effectLst>
              </a:rPr>
              <a:t>A requirement </a:t>
            </a:r>
          </a:p>
          <a:p>
            <a:pPr marL="0" indent="0" algn="just">
              <a:buNone/>
            </a:pPr>
            <a:endParaRPr lang="en-US" sz="4000" dirty="0">
              <a:effectLst>
                <a:glow rad="228600">
                  <a:srgbClr val="000000"/>
                </a:glow>
              </a:effectLst>
            </a:endParaRPr>
          </a:p>
        </p:txBody>
      </p:sp>
    </p:spTree>
    <p:extLst>
      <p:ext uri="{BB962C8B-B14F-4D97-AF65-F5344CB8AC3E}">
        <p14:creationId xmlns:p14="http://schemas.microsoft.com/office/powerpoint/2010/main" val="2798985609"/>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3505200"/>
          </a:xfrm>
        </p:spPr>
        <p:txBody>
          <a:bodyPr>
            <a:noAutofit/>
          </a:bodyPr>
          <a:lstStyle/>
          <a:p>
            <a:pPr marL="0" indent="0" algn="just">
              <a:buNone/>
            </a:pPr>
            <a:r>
              <a:rPr lang="en-US" sz="4800" i="1" dirty="0" smtClean="0">
                <a:effectLst>
                  <a:glow rad="228600">
                    <a:srgbClr val="000000"/>
                  </a:glow>
                </a:effectLst>
              </a:rPr>
              <a:t>“What </a:t>
            </a:r>
            <a:r>
              <a:rPr lang="en-US" sz="4800" i="1" dirty="0">
                <a:effectLst>
                  <a:glow rad="228600">
                    <a:srgbClr val="000000"/>
                  </a:glow>
                </a:effectLst>
              </a:rPr>
              <a:t>must </a:t>
            </a:r>
            <a:r>
              <a:rPr lang="en-US" sz="4800" i="1" dirty="0">
                <a:solidFill>
                  <a:srgbClr val="FFFF00"/>
                </a:solidFill>
                <a:effectLst>
                  <a:glow rad="228600">
                    <a:srgbClr val="000000"/>
                  </a:glow>
                </a:effectLst>
              </a:rPr>
              <a:t>I</a:t>
            </a:r>
            <a:r>
              <a:rPr lang="en-US" sz="4800" i="1" dirty="0">
                <a:effectLst>
                  <a:glow rad="228600">
                    <a:srgbClr val="000000"/>
                  </a:glow>
                </a:effectLst>
              </a:rPr>
              <a:t> do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a:effectLst>
                  <a:glow rad="228600">
                    <a:srgbClr val="000000"/>
                  </a:glow>
                </a:effectLst>
              </a:rPr>
              <a:t>A question of </a:t>
            </a:r>
            <a:r>
              <a:rPr lang="en-US" sz="4000" dirty="0" smtClean="0">
                <a:effectLst>
                  <a:glow rad="228600">
                    <a:srgbClr val="000000"/>
                  </a:glow>
                </a:effectLst>
              </a:rPr>
              <a:t>connection</a:t>
            </a:r>
          </a:p>
          <a:p>
            <a:pPr marL="0" indent="0" algn="just">
              <a:buNone/>
            </a:pPr>
            <a:r>
              <a:rPr lang="en-US" sz="4000" dirty="0" smtClean="0">
                <a:effectLst>
                  <a:glow rad="228600">
                    <a:srgbClr val="000000"/>
                  </a:glow>
                </a:effectLst>
              </a:rPr>
              <a:t>A requirement </a:t>
            </a:r>
          </a:p>
          <a:p>
            <a:pPr marL="0" indent="0" algn="just">
              <a:buNone/>
            </a:pPr>
            <a:r>
              <a:rPr lang="en-US" sz="4000" dirty="0" smtClean="0">
                <a:effectLst>
                  <a:glow rad="228600">
                    <a:srgbClr val="000000"/>
                  </a:glow>
                </a:effectLst>
              </a:rPr>
              <a:t>The individual</a:t>
            </a:r>
            <a:endParaRPr lang="en-US" sz="4000" dirty="0">
              <a:effectLst>
                <a:glow rad="228600">
                  <a:srgbClr val="000000"/>
                </a:glow>
              </a:effectLst>
            </a:endParaRPr>
          </a:p>
        </p:txBody>
      </p:sp>
    </p:spTree>
    <p:extLst>
      <p:ext uri="{BB962C8B-B14F-4D97-AF65-F5344CB8AC3E}">
        <p14:creationId xmlns:p14="http://schemas.microsoft.com/office/powerpoint/2010/main" val="1904228987"/>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4705350"/>
          </a:xfrm>
        </p:spPr>
        <p:txBody>
          <a:bodyPr>
            <a:noAutofit/>
          </a:bodyPr>
          <a:lstStyle/>
          <a:p>
            <a:pPr marL="0" indent="0" algn="just">
              <a:buNone/>
            </a:pPr>
            <a:r>
              <a:rPr lang="en-US" sz="4800" i="1" dirty="0" smtClean="0">
                <a:effectLst>
                  <a:glow rad="228600">
                    <a:srgbClr val="000000"/>
                  </a:glow>
                </a:effectLst>
              </a:rPr>
              <a:t>“What </a:t>
            </a:r>
            <a:r>
              <a:rPr lang="en-US" sz="4800" i="1" dirty="0">
                <a:effectLst>
                  <a:glow rad="228600">
                    <a:srgbClr val="000000"/>
                  </a:glow>
                </a:effectLst>
              </a:rPr>
              <a:t>must I </a:t>
            </a:r>
            <a:r>
              <a:rPr lang="en-US" sz="4800" i="1" dirty="0">
                <a:solidFill>
                  <a:srgbClr val="FFFF00"/>
                </a:solidFill>
                <a:effectLst>
                  <a:glow rad="228600">
                    <a:srgbClr val="000000"/>
                  </a:glow>
                </a:effectLst>
              </a:rPr>
              <a:t>do</a:t>
            </a:r>
            <a:r>
              <a:rPr lang="en-US" sz="4800" i="1" dirty="0">
                <a:effectLst>
                  <a:glow rad="228600">
                    <a:srgbClr val="000000"/>
                  </a:glow>
                </a:effectLst>
              </a:rPr>
              <a:t>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a:effectLst>
                  <a:glow rad="228600">
                    <a:srgbClr val="000000"/>
                  </a:glow>
                </a:effectLst>
              </a:rPr>
              <a:t>A question of </a:t>
            </a:r>
            <a:r>
              <a:rPr lang="en-US" sz="4000" dirty="0" smtClean="0">
                <a:effectLst>
                  <a:glow rad="228600">
                    <a:srgbClr val="000000"/>
                  </a:glow>
                </a:effectLst>
              </a:rPr>
              <a:t>connection</a:t>
            </a:r>
          </a:p>
          <a:p>
            <a:pPr marL="0" indent="0" algn="just">
              <a:buNone/>
            </a:pPr>
            <a:r>
              <a:rPr lang="en-US" sz="4000" dirty="0" smtClean="0">
                <a:effectLst>
                  <a:glow rad="228600">
                    <a:srgbClr val="000000"/>
                  </a:glow>
                </a:effectLst>
              </a:rPr>
              <a:t>A requirement </a:t>
            </a:r>
          </a:p>
          <a:p>
            <a:pPr marL="0" indent="0" algn="just">
              <a:buNone/>
            </a:pPr>
            <a:r>
              <a:rPr lang="en-US" sz="4000" dirty="0" smtClean="0">
                <a:effectLst>
                  <a:glow rad="228600">
                    <a:srgbClr val="000000"/>
                  </a:glow>
                </a:effectLst>
              </a:rPr>
              <a:t>The individual</a:t>
            </a:r>
          </a:p>
          <a:p>
            <a:pPr marL="0" indent="0" algn="just">
              <a:buNone/>
            </a:pPr>
            <a:r>
              <a:rPr lang="en-US" sz="4000" dirty="0" smtClean="0">
                <a:effectLst>
                  <a:glow rad="228600">
                    <a:srgbClr val="000000"/>
                  </a:glow>
                </a:effectLst>
              </a:rPr>
              <a:t>Action or behavior</a:t>
            </a:r>
            <a:endParaRPr lang="en-US" sz="4000" dirty="0">
              <a:effectLst>
                <a:glow rad="228600">
                  <a:srgbClr val="000000"/>
                </a:glow>
              </a:effectLst>
            </a:endParaRPr>
          </a:p>
        </p:txBody>
      </p:sp>
    </p:spTree>
    <p:extLst>
      <p:ext uri="{BB962C8B-B14F-4D97-AF65-F5344CB8AC3E}">
        <p14:creationId xmlns:p14="http://schemas.microsoft.com/office/powerpoint/2010/main" val="3907377216"/>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4705350"/>
          </a:xfrm>
        </p:spPr>
        <p:txBody>
          <a:bodyPr>
            <a:noAutofit/>
          </a:bodyPr>
          <a:lstStyle/>
          <a:p>
            <a:pPr marL="0" indent="0" algn="just">
              <a:buNone/>
            </a:pPr>
            <a:r>
              <a:rPr lang="en-US" sz="4800" i="1" dirty="0" smtClean="0">
                <a:effectLst>
                  <a:glow rad="228600">
                    <a:srgbClr val="000000"/>
                  </a:glow>
                </a:effectLst>
              </a:rPr>
              <a:t>“What </a:t>
            </a:r>
            <a:r>
              <a:rPr lang="en-US" sz="4800" i="1" dirty="0">
                <a:effectLst>
                  <a:glow rad="228600">
                    <a:srgbClr val="000000"/>
                  </a:glow>
                </a:effectLst>
              </a:rPr>
              <a:t>must I do </a:t>
            </a:r>
            <a:r>
              <a:rPr lang="en-US" sz="4800" i="1" dirty="0">
                <a:solidFill>
                  <a:srgbClr val="FFFF00"/>
                </a:solidFill>
                <a:effectLst>
                  <a:glow rad="228600">
                    <a:srgbClr val="000000"/>
                  </a:glow>
                </a:effectLst>
              </a:rPr>
              <a:t>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a:effectLst>
                  <a:glow rad="228600">
                    <a:srgbClr val="000000"/>
                  </a:glow>
                </a:effectLst>
              </a:rPr>
              <a:t>A question of </a:t>
            </a:r>
            <a:r>
              <a:rPr lang="en-US" sz="4000" dirty="0" smtClean="0">
                <a:effectLst>
                  <a:glow rad="228600">
                    <a:srgbClr val="000000"/>
                  </a:glow>
                </a:effectLst>
              </a:rPr>
              <a:t>connection</a:t>
            </a:r>
          </a:p>
          <a:p>
            <a:pPr marL="0" indent="0" algn="just">
              <a:buNone/>
            </a:pPr>
            <a:r>
              <a:rPr lang="en-US" sz="4000" dirty="0" smtClean="0">
                <a:effectLst>
                  <a:glow rad="228600">
                    <a:srgbClr val="000000"/>
                  </a:glow>
                </a:effectLst>
              </a:rPr>
              <a:t>A requirement </a:t>
            </a:r>
          </a:p>
          <a:p>
            <a:pPr marL="0" indent="0" algn="just">
              <a:buNone/>
            </a:pPr>
            <a:r>
              <a:rPr lang="en-US" sz="4000" dirty="0" smtClean="0">
                <a:effectLst>
                  <a:glow rad="228600">
                    <a:srgbClr val="000000"/>
                  </a:glow>
                </a:effectLst>
              </a:rPr>
              <a:t>The individual</a:t>
            </a:r>
          </a:p>
          <a:p>
            <a:pPr marL="0" indent="0" algn="just">
              <a:buNone/>
            </a:pPr>
            <a:r>
              <a:rPr lang="en-US" sz="4000" dirty="0" smtClean="0">
                <a:effectLst>
                  <a:glow rad="228600">
                    <a:srgbClr val="000000"/>
                  </a:glow>
                </a:effectLst>
              </a:rPr>
              <a:t>Action or behavior</a:t>
            </a:r>
          </a:p>
          <a:p>
            <a:pPr marL="0" indent="0" algn="just">
              <a:buNone/>
            </a:pPr>
            <a:r>
              <a:rPr lang="en-US" sz="4000" dirty="0" smtClean="0">
                <a:effectLst>
                  <a:glow rad="228600">
                    <a:srgbClr val="000000"/>
                  </a:glow>
                </a:effectLst>
              </a:rPr>
              <a:t>Transformed to escape</a:t>
            </a:r>
            <a:endParaRPr lang="en-US" sz="4000" dirty="0">
              <a:effectLst>
                <a:glow rad="228600">
                  <a:srgbClr val="000000"/>
                </a:glow>
              </a:effectLst>
            </a:endParaRPr>
          </a:p>
        </p:txBody>
      </p:sp>
    </p:spTree>
    <p:extLst>
      <p:ext uri="{BB962C8B-B14F-4D97-AF65-F5344CB8AC3E}">
        <p14:creationId xmlns:p14="http://schemas.microsoft.com/office/powerpoint/2010/main" val="381288488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5504569"/>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662988" cy="4495800"/>
          </a:xfrm>
        </p:spPr>
        <p:txBody>
          <a:bodyPr>
            <a:noAutofit/>
          </a:bodyPr>
          <a:lstStyle/>
          <a:p>
            <a:pPr marL="0" indent="0" algn="just">
              <a:buNone/>
            </a:pPr>
            <a:r>
              <a:rPr lang="en-US" sz="4800" i="1" dirty="0" smtClean="0">
                <a:effectLst>
                  <a:glow rad="228600">
                    <a:srgbClr val="000000"/>
                  </a:glow>
                </a:effectLst>
              </a:rPr>
              <a:t>“What </a:t>
            </a:r>
            <a:r>
              <a:rPr lang="en-US" sz="4800" i="1" dirty="0">
                <a:effectLst>
                  <a:glow rad="228600">
                    <a:srgbClr val="000000"/>
                  </a:glow>
                </a:effectLst>
              </a:rPr>
              <a:t>must I do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smtClean="0">
                <a:effectLst>
                  <a:glow rad="228600">
                    <a:srgbClr val="000000"/>
                  </a:glow>
                </a:effectLst>
              </a:rPr>
              <a:t>“Believe on the Lord” – Acts 16:30</a:t>
            </a:r>
          </a:p>
          <a:p>
            <a:pPr marL="0" indent="0" algn="just">
              <a:buNone/>
            </a:pPr>
            <a:r>
              <a:rPr lang="en-US" sz="4000" dirty="0" smtClean="0">
                <a:effectLst>
                  <a:glow rad="228600">
                    <a:srgbClr val="000000"/>
                  </a:glow>
                </a:effectLst>
              </a:rPr>
              <a:t>“Confess with your mouth” – Rom. 10:9</a:t>
            </a:r>
          </a:p>
          <a:p>
            <a:pPr marL="0" indent="0" algn="just">
              <a:buNone/>
            </a:pPr>
            <a:r>
              <a:rPr lang="en-US" sz="4000" dirty="0" smtClean="0">
                <a:effectLst>
                  <a:glow rad="228600">
                    <a:srgbClr val="000000"/>
                  </a:glow>
                </a:effectLst>
              </a:rPr>
              <a:t>“Repent of your sins” – Acts 2:38</a:t>
            </a:r>
          </a:p>
          <a:p>
            <a:pPr marL="0" indent="0" algn="just">
              <a:buNone/>
            </a:pPr>
            <a:r>
              <a:rPr lang="en-US" sz="4000" dirty="0" smtClean="0">
                <a:effectLst>
                  <a:glow rad="228600">
                    <a:srgbClr val="000000"/>
                  </a:glow>
                </a:effectLst>
              </a:rPr>
              <a:t>“Be baptized” – Acts 22:16</a:t>
            </a:r>
          </a:p>
          <a:p>
            <a:pPr marL="0" indent="0" algn="just">
              <a:buNone/>
            </a:pPr>
            <a:endParaRPr lang="en-US" sz="4000" dirty="0">
              <a:effectLst>
                <a:glow rad="228600">
                  <a:srgbClr val="000000"/>
                </a:glow>
              </a:effectLst>
            </a:endParaRPr>
          </a:p>
        </p:txBody>
      </p:sp>
    </p:spTree>
    <p:extLst>
      <p:ext uri="{BB962C8B-B14F-4D97-AF65-F5344CB8AC3E}">
        <p14:creationId xmlns:p14="http://schemas.microsoft.com/office/powerpoint/2010/main" val="961488025"/>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4761439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68497745"/>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a16="http://schemas.microsoft.com/office/drawing/2014/main" xmlns="" val="20000"/>
                    </a:ext>
                  </a:extLst>
                </a:gridCol>
                <a:gridCol w="4622006">
                  <a:extLst>
                    <a:ext uri="{9D8B030D-6E8A-4147-A177-3AD203B41FA5}">
                      <a16:colId xmlns:a16="http://schemas.microsoft.com/office/drawing/2014/main" xmlns=""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19</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518</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186</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 Tacho Montanez</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453</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 Tacho Montanez</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97</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7"/>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319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Anthony Ward</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35850531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 y="-6581"/>
            <a:ext cx="9220200" cy="5257800"/>
          </a:xfrm>
          <a:prstGeom prst="rect">
            <a:avLst/>
          </a:prstGeom>
        </p:spPr>
      </p:pic>
      <p:sp>
        <p:nvSpPr>
          <p:cNvPr id="3075" name="Rectangle 3"/>
          <p:cNvSpPr>
            <a:spLocks noGrp="1" noChangeArrowheads="1"/>
          </p:cNvSpPr>
          <p:nvPr>
            <p:ph idx="1"/>
          </p:nvPr>
        </p:nvSpPr>
        <p:spPr>
          <a:xfrm>
            <a:off x="304800" y="1200150"/>
            <a:ext cx="3810000" cy="3733800"/>
          </a:xfrm>
        </p:spPr>
        <p:txBody>
          <a:bodyPr>
            <a:noAutofit/>
          </a:bodyPr>
          <a:lstStyle/>
          <a:p>
            <a:pPr marL="0" indent="0" algn="ctr">
              <a:buNone/>
            </a:pPr>
            <a:endParaRPr lang="en-US" sz="4000" dirty="0" smtClean="0">
              <a:effectLst>
                <a:glow rad="228600">
                  <a:srgbClr val="000000"/>
                </a:glow>
              </a:effectLst>
            </a:endParaRPr>
          </a:p>
          <a:p>
            <a:pPr marL="0" indent="0" algn="ctr">
              <a:buNone/>
            </a:pPr>
            <a:endParaRPr lang="en-US" sz="4000" dirty="0">
              <a:effectLst>
                <a:glow rad="228600">
                  <a:srgbClr val="000000"/>
                </a:glow>
              </a:effectLst>
            </a:endParaRPr>
          </a:p>
          <a:p>
            <a:pPr marL="0" indent="0" algn="ctr">
              <a:buNone/>
            </a:pPr>
            <a:endParaRPr lang="en-US" sz="4000" dirty="0" smtClean="0">
              <a:effectLst>
                <a:glow rad="228600">
                  <a:srgbClr val="000000"/>
                </a:glow>
              </a:effectLst>
            </a:endParaRPr>
          </a:p>
          <a:p>
            <a:pPr marL="0" indent="0" algn="ctr">
              <a:buNone/>
            </a:pPr>
            <a:r>
              <a:rPr lang="en-US" sz="4000" dirty="0" smtClean="0">
                <a:effectLst>
                  <a:glow rad="228600">
                    <a:srgbClr val="000000"/>
                  </a:glow>
                </a:effectLst>
              </a:rPr>
              <a:t>Nebuchadnezzar</a:t>
            </a:r>
          </a:p>
          <a:p>
            <a:pPr marL="0" indent="0" algn="ctr">
              <a:buNone/>
            </a:pPr>
            <a:r>
              <a:rPr lang="en-US" sz="4000" dirty="0" smtClean="0">
                <a:effectLst>
                  <a:glow rad="228600">
                    <a:srgbClr val="000000"/>
                  </a:glow>
                </a:effectLst>
              </a:rPr>
              <a:t>Daniel 2</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Visions in Daniel</a:t>
            </a:r>
            <a:endParaRPr lang="en-US" sz="6600" dirty="0">
              <a:effectLst>
                <a:glow rad="228600">
                  <a:srgbClr val="030400"/>
                </a:glow>
                <a:outerShdw blurRad="50800" dist="63500" dir="2700000" algn="tl" rotWithShape="0">
                  <a:srgbClr val="000000">
                    <a:alpha val="48000"/>
                  </a:srgbClr>
                </a:outerShdw>
              </a:effectLst>
              <a:latin typeface="+mn-lt"/>
            </a:endParaRPr>
          </a:p>
        </p:txBody>
      </p:sp>
      <p:sp>
        <p:nvSpPr>
          <p:cNvPr id="4" name="Rectangle 3"/>
          <p:cNvSpPr txBox="1">
            <a:spLocks noChangeArrowheads="1"/>
          </p:cNvSpPr>
          <p:nvPr/>
        </p:nvSpPr>
        <p:spPr>
          <a:xfrm>
            <a:off x="5105400" y="1200150"/>
            <a:ext cx="3810000" cy="373380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fontAlgn="auto">
              <a:spcAft>
                <a:spcPts val="0"/>
              </a:spcAft>
              <a:buClrTx/>
              <a:buSzTx/>
              <a:buFont typeface="Arial" panose="020B0604020202020204" pitchFamily="34" charset="0"/>
              <a:buNone/>
            </a:pPr>
            <a:endParaRPr lang="en-US" sz="4000" dirty="0" smtClean="0">
              <a:effectLst>
                <a:glow rad="228600">
                  <a:srgbClr val="000000"/>
                </a:glow>
              </a:effectLst>
            </a:endParaRPr>
          </a:p>
          <a:p>
            <a:pPr marL="0" indent="0" algn="ctr" fontAlgn="auto">
              <a:spcAft>
                <a:spcPts val="0"/>
              </a:spcAft>
              <a:buClrTx/>
              <a:buSzTx/>
              <a:buFont typeface="Arial" panose="020B0604020202020204" pitchFamily="34" charset="0"/>
              <a:buNone/>
            </a:pPr>
            <a:endParaRPr lang="en-US" sz="4000" dirty="0">
              <a:effectLst>
                <a:glow rad="228600">
                  <a:srgbClr val="000000"/>
                </a:glow>
              </a:effectLst>
            </a:endParaRPr>
          </a:p>
          <a:p>
            <a:pPr marL="0" indent="0" algn="ctr" fontAlgn="auto">
              <a:spcAft>
                <a:spcPts val="0"/>
              </a:spcAft>
              <a:buClrTx/>
              <a:buSzTx/>
              <a:buFont typeface="Arial" panose="020B0604020202020204" pitchFamily="34" charset="0"/>
              <a:buNone/>
            </a:pPr>
            <a:endParaRPr lang="en-US" sz="4000" dirty="0" smtClean="0">
              <a:effectLst>
                <a:glow rad="228600">
                  <a:srgbClr val="000000"/>
                </a:glow>
              </a:effectLst>
            </a:endParaRPr>
          </a:p>
          <a:p>
            <a:pPr marL="0" indent="0" algn="ctr" fontAlgn="auto">
              <a:spcAft>
                <a:spcPts val="0"/>
              </a:spcAft>
              <a:buClrTx/>
              <a:buSzTx/>
              <a:buFont typeface="Arial" panose="020B0604020202020204" pitchFamily="34" charset="0"/>
              <a:buNone/>
            </a:pPr>
            <a:r>
              <a:rPr lang="en-US" sz="4000" dirty="0" smtClean="0">
                <a:effectLst>
                  <a:glow rad="228600">
                    <a:srgbClr val="000000"/>
                  </a:glow>
                </a:effectLst>
              </a:rPr>
              <a:t>Daniel</a:t>
            </a:r>
          </a:p>
          <a:p>
            <a:pPr marL="0" indent="0" algn="ctr" fontAlgn="auto">
              <a:spcAft>
                <a:spcPts val="0"/>
              </a:spcAft>
              <a:buClrTx/>
              <a:buSzTx/>
              <a:buFont typeface="Arial" panose="020B0604020202020204" pitchFamily="34" charset="0"/>
              <a:buNone/>
            </a:pPr>
            <a:r>
              <a:rPr lang="en-US" sz="4000" dirty="0" smtClean="0">
                <a:effectLst>
                  <a:glow rad="228600">
                    <a:srgbClr val="000000"/>
                  </a:glow>
                </a:effectLst>
              </a:rPr>
              <a:t>Daniel 7</a:t>
            </a:r>
          </a:p>
        </p:txBody>
      </p:sp>
    </p:spTree>
    <p:extLst>
      <p:ext uri="{BB962C8B-B14F-4D97-AF65-F5344CB8AC3E}">
        <p14:creationId xmlns:p14="http://schemas.microsoft.com/office/powerpoint/2010/main" val="314999280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John, Jesus and the Apostles said:</a:t>
            </a:r>
          </a:p>
          <a:p>
            <a:pPr marL="0" indent="0" algn="just">
              <a:buNone/>
            </a:pPr>
            <a:r>
              <a:rPr lang="en-US" sz="4000" dirty="0" smtClean="0">
                <a:effectLst>
                  <a:glow rad="228600">
                    <a:srgbClr val="000000"/>
                  </a:glow>
                </a:effectLst>
              </a:rPr>
              <a:t>“</a:t>
            </a:r>
            <a:r>
              <a:rPr lang="en-US" sz="4000" i="1" dirty="0" smtClean="0">
                <a:effectLst>
                  <a:glow rad="228600">
                    <a:srgbClr val="000000"/>
                  </a:glow>
                </a:effectLst>
              </a:rPr>
              <a:t>The Kingdom of Heaven is at hand</a:t>
            </a:r>
            <a:r>
              <a:rPr lang="en-US" sz="4000" dirty="0" smtClean="0">
                <a:effectLst>
                  <a:glow rad="228600">
                    <a:srgbClr val="000000"/>
                  </a:glow>
                </a:effectLst>
              </a:rPr>
              <a:t>”</a:t>
            </a:r>
          </a:p>
          <a:p>
            <a:pPr marL="0" indent="0" algn="just">
              <a:buNone/>
            </a:pPr>
            <a:r>
              <a:rPr lang="en-US" sz="4000" dirty="0" smtClean="0">
                <a:effectLst>
                  <a:glow rad="228600">
                    <a:srgbClr val="000000"/>
                  </a:glow>
                </a:effectLst>
              </a:rPr>
              <a:t>Matthew 3:2, 4:23, 10:7</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Kingdom of God</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1775412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fade">
                                      <p:cBhvr>
                                        <p:cTn id="10" dur="500"/>
                                        <p:tgtEl>
                                          <p:spTgt spid="307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Effect transition="in" filter="fade">
                                      <p:cBhvr>
                                        <p:cTn id="13"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Jesus and the Apostles proclaimed:</a:t>
            </a:r>
          </a:p>
          <a:p>
            <a:pPr marL="0" indent="0" algn="just">
              <a:buNone/>
            </a:pPr>
            <a:r>
              <a:rPr lang="en-US" sz="4000" dirty="0" smtClean="0">
                <a:effectLst>
                  <a:glow rad="228600">
                    <a:srgbClr val="000000"/>
                  </a:glow>
                </a:effectLst>
              </a:rPr>
              <a:t>“</a:t>
            </a:r>
            <a:r>
              <a:rPr lang="en-US" sz="4000" i="1" dirty="0" smtClean="0">
                <a:effectLst>
                  <a:glow rad="228600">
                    <a:srgbClr val="000000"/>
                  </a:glow>
                </a:effectLst>
              </a:rPr>
              <a:t>The Gospel of the Kingdom</a:t>
            </a:r>
            <a:r>
              <a:rPr lang="en-US" sz="4000" dirty="0" smtClean="0">
                <a:effectLst>
                  <a:glow rad="228600">
                    <a:srgbClr val="000000"/>
                  </a:glow>
                </a:effectLst>
              </a:rPr>
              <a:t>”</a:t>
            </a:r>
          </a:p>
          <a:p>
            <a:pPr marL="0" indent="0" algn="just">
              <a:buNone/>
            </a:pPr>
            <a:r>
              <a:rPr lang="en-US" sz="4000" dirty="0" smtClean="0">
                <a:effectLst>
                  <a:glow rad="228600">
                    <a:srgbClr val="000000"/>
                  </a:glow>
                </a:effectLst>
              </a:rPr>
              <a:t>“</a:t>
            </a:r>
            <a:r>
              <a:rPr lang="en-US" sz="4000" i="1" dirty="0" smtClean="0">
                <a:effectLst>
                  <a:glow rad="228600">
                    <a:srgbClr val="000000"/>
                  </a:glow>
                </a:effectLst>
              </a:rPr>
              <a:t>The Word of the Kingdom</a:t>
            </a:r>
            <a:r>
              <a:rPr lang="en-US" sz="4000" dirty="0" smtClean="0">
                <a:effectLst>
                  <a:glow rad="228600">
                    <a:srgbClr val="000000"/>
                  </a:glow>
                </a:effectLst>
              </a:rPr>
              <a:t>”</a:t>
            </a:r>
          </a:p>
          <a:p>
            <a:pPr marL="0" indent="0" algn="just">
              <a:buNone/>
            </a:pPr>
            <a:r>
              <a:rPr lang="en-US" sz="4000" dirty="0" smtClean="0">
                <a:effectLst>
                  <a:glow rad="228600">
                    <a:srgbClr val="000000"/>
                  </a:glow>
                </a:effectLst>
              </a:rPr>
              <a:t>Matthew 9:35, 13:19</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Kingdom of God</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3093911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Jesus declared:</a:t>
            </a:r>
          </a:p>
          <a:p>
            <a:pPr marL="0" indent="0" algn="just">
              <a:buNone/>
            </a:pPr>
            <a:r>
              <a:rPr lang="en-US" sz="4000" dirty="0">
                <a:effectLst>
                  <a:glow rad="228600">
                    <a:srgbClr val="000000"/>
                  </a:glow>
                </a:effectLst>
              </a:rPr>
              <a:t>"</a:t>
            </a:r>
            <a:r>
              <a:rPr lang="en-US" sz="4000" i="1" dirty="0">
                <a:effectLst>
                  <a:glow rad="228600">
                    <a:srgbClr val="000000"/>
                  </a:glow>
                </a:effectLst>
              </a:rPr>
              <a:t>Truly I say to you, there are some of those who are standing here who shall not taste death until they see the Son of Man coming in His kingdom</a:t>
            </a:r>
            <a:r>
              <a:rPr lang="en-US" sz="4000" dirty="0" smtClean="0">
                <a:effectLst>
                  <a:glow rad="228600">
                    <a:srgbClr val="000000"/>
                  </a:glow>
                </a:effectLst>
              </a:rPr>
              <a:t>.“</a:t>
            </a:r>
          </a:p>
          <a:p>
            <a:pPr marL="0" indent="0" algn="just">
              <a:buNone/>
            </a:pPr>
            <a:r>
              <a:rPr lang="en-US" sz="4000" dirty="0" smtClean="0">
                <a:effectLst>
                  <a:glow rad="228600">
                    <a:srgbClr val="000000"/>
                  </a:glow>
                </a:effectLst>
              </a:rPr>
              <a:t>							Matthew 16:28</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Kingdom of God</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39777766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3900" dirty="0" smtClean="0">
                <a:effectLst>
                  <a:glow rad="228600">
                    <a:srgbClr val="000000"/>
                  </a:glow>
                </a:effectLst>
              </a:rPr>
              <a:t>What was this kingdom?</a:t>
            </a:r>
          </a:p>
          <a:p>
            <a:pPr marL="0" indent="0" algn="just">
              <a:buNone/>
            </a:pPr>
            <a:r>
              <a:rPr lang="en-US" sz="3900" dirty="0" smtClean="0">
                <a:effectLst>
                  <a:glow rad="228600">
                    <a:srgbClr val="000000"/>
                  </a:glow>
                </a:effectLst>
              </a:rPr>
              <a:t>Christians are moved into it – Col. 1:13</a:t>
            </a:r>
          </a:p>
          <a:p>
            <a:pPr marL="0" indent="0" algn="just">
              <a:buNone/>
            </a:pPr>
            <a:r>
              <a:rPr lang="en-US" sz="3900" dirty="0" smtClean="0">
                <a:effectLst>
                  <a:glow rad="228600">
                    <a:srgbClr val="000000"/>
                  </a:glow>
                </a:effectLst>
              </a:rPr>
              <a:t>Christians work in it – Col. 4:11</a:t>
            </a:r>
          </a:p>
          <a:p>
            <a:pPr marL="0" indent="0" algn="just">
              <a:buNone/>
            </a:pPr>
            <a:r>
              <a:rPr lang="en-US" sz="3900" dirty="0" smtClean="0">
                <a:effectLst>
                  <a:glow rad="228600">
                    <a:srgbClr val="000000"/>
                  </a:glow>
                </a:effectLst>
              </a:rPr>
              <a:t>Jesus will one day deliver it – 1 Cor. 15:24</a:t>
            </a:r>
          </a:p>
          <a:p>
            <a:pPr marL="0" indent="0" algn="just">
              <a:buNone/>
            </a:pP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The Kingdom of God</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62457461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438693</TotalTime>
  <Words>1533</Words>
  <Application>Microsoft Office PowerPoint</Application>
  <PresentationFormat>On-screen Show (16:9)</PresentationFormat>
  <Paragraphs>222</Paragraphs>
  <Slides>31</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Bell MT</vt:lpstr>
      <vt:lpstr>Calibri</vt:lpstr>
      <vt:lpstr>Calibri Light</vt:lpstr>
      <vt:lpstr>Lucida Sans Unicode</vt:lpstr>
      <vt:lpstr>system-ui</vt:lpstr>
      <vt:lpstr>Times New Roman</vt:lpstr>
      <vt:lpstr>Wingdings</vt:lpstr>
      <vt:lpstr>Office Theme</vt:lpstr>
      <vt:lpstr>Welcome!</vt:lpstr>
      <vt:lpstr>John 8:21-30</vt:lpstr>
      <vt:lpstr>Welcome!</vt:lpstr>
      <vt:lpstr>PowerPoint Presentation</vt:lpstr>
      <vt:lpstr>Visions in Daniel</vt:lpstr>
      <vt:lpstr>The Kingdom of God</vt:lpstr>
      <vt:lpstr>The Kingdom of God</vt:lpstr>
      <vt:lpstr>The Kingdom of God</vt:lpstr>
      <vt:lpstr>The Kingdom of God</vt:lpstr>
      <vt:lpstr>The Kingdom of God</vt:lpstr>
      <vt:lpstr>The Kingdom of God</vt:lpstr>
      <vt:lpstr>Jesus Built A Church</vt:lpstr>
      <vt:lpstr>Jesus Built A Church</vt:lpstr>
      <vt:lpstr>Jesus Built A Church</vt:lpstr>
      <vt:lpstr>A Church That Belongs to Him</vt:lpstr>
      <vt:lpstr>A Church That Belongs to Him</vt:lpstr>
      <vt:lpstr>A Church That Belongs to Him</vt:lpstr>
      <vt:lpstr>We Are The Church of Christ</vt:lpstr>
      <vt:lpstr>We Are The Church of Christ</vt:lpstr>
      <vt:lpstr>Having A Proper Mindset</vt:lpstr>
      <vt:lpstr>Having A Proper Mindset</vt:lpstr>
      <vt:lpstr>Having A Proper Mindset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1727</cp:revision>
  <dcterms:modified xsi:type="dcterms:W3CDTF">2021-12-20T21:34:49Z</dcterms:modified>
</cp:coreProperties>
</file>